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y="5143500" cx="9144000"/>
  <p:notesSz cx="6858000" cy="9144000"/>
  <p:embeddedFontLst>
    <p:embeddedFont>
      <p:font typeface="Roboto"/>
      <p:regular r:id="rId77"/>
      <p:bold r:id="rId78"/>
      <p:italic r:id="rId79"/>
      <p:boldItalic r:id="rId80"/>
    </p:embeddedFont>
    <p:embeddedFont>
      <p:font typeface="Montserrat"/>
      <p:regular r:id="rId81"/>
      <p:bold r:id="rId82"/>
      <p:italic r:id="rId83"/>
      <p:boldItalic r:id="rId84"/>
    </p:embeddedFont>
    <p:embeddedFont>
      <p:font typeface="EB Garamond"/>
      <p:regular r:id="rId85"/>
      <p:bold r:id="rId86"/>
      <p:italic r:id="rId87"/>
      <p:boldItalic r:id="rId88"/>
    </p:embeddedFont>
    <p:embeddedFont>
      <p:font typeface="Merriweather"/>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ontserrat-boldItalic.fntdata"/><Relationship Id="rId83" Type="http://schemas.openxmlformats.org/officeDocument/2006/relationships/font" Target="fonts/Montserrat-italic.fntdata"/><Relationship Id="rId42" Type="http://schemas.openxmlformats.org/officeDocument/2006/relationships/slide" Target="slides/slide35.xml"/><Relationship Id="rId86" Type="http://schemas.openxmlformats.org/officeDocument/2006/relationships/font" Target="fonts/EBGaramond-bold.fntdata"/><Relationship Id="rId41" Type="http://schemas.openxmlformats.org/officeDocument/2006/relationships/slide" Target="slides/slide34.xml"/><Relationship Id="rId85" Type="http://schemas.openxmlformats.org/officeDocument/2006/relationships/font" Target="fonts/EBGaramond-regular.fntdata"/><Relationship Id="rId44" Type="http://schemas.openxmlformats.org/officeDocument/2006/relationships/slide" Target="slides/slide37.xml"/><Relationship Id="rId88" Type="http://schemas.openxmlformats.org/officeDocument/2006/relationships/font" Target="fonts/EBGaramond-boldItalic.fntdata"/><Relationship Id="rId43" Type="http://schemas.openxmlformats.org/officeDocument/2006/relationships/slide" Target="slides/slide36.xml"/><Relationship Id="rId87" Type="http://schemas.openxmlformats.org/officeDocument/2006/relationships/font" Target="fonts/EBGaramond-italic.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Merriweather-regular.fntdata"/><Relationship Id="rId80" Type="http://schemas.openxmlformats.org/officeDocument/2006/relationships/font" Target="fonts/Robo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Roboto-regular.fntdata"/><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Roboto-italic.fntdata"/><Relationship Id="rId34" Type="http://schemas.openxmlformats.org/officeDocument/2006/relationships/slide" Target="slides/slide27.xml"/><Relationship Id="rId78" Type="http://schemas.openxmlformats.org/officeDocument/2006/relationships/font" Target="fonts/Roboto-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Merriweather-italic.fntdata"/><Relationship Id="rId90" Type="http://schemas.openxmlformats.org/officeDocument/2006/relationships/font" Target="fonts/Merriweather-bold.fntdata"/><Relationship Id="rId92" Type="http://schemas.openxmlformats.org/officeDocument/2006/relationships/font" Target="fonts/Merriweather-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33f1c97fb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33f1c97fb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33f1c97fb_4_4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33f1c97fb_4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33f1c97fb_4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33f1c97fb_4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33f1c97fb_4_4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33f1c97fb_4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33f1c97fb_4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33f1c97fb_4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33f1c97fb_4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33f1c97fb_4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33f1c97fb_4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33f1c97fb_4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33f1c97fb_4_5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33f1c97fb_4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33f1c97fb_4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33f1c97fb_4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33f1c97fb_4_5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33f1c97fb_4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26c4897d5_0_3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26c4897d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033f1c97fb_4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033f1c97fb_4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33f1c97fb_4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033f1c97fb_4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33f1c97fb_4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33f1c97fb_4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33f1c97fb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33f1c97fb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33f1c97fb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33f1c97fb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33f1c97fb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33f1c97fb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33f1c97fb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33f1c97fb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33f1c97fb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33f1c97fb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33f1c97fb_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33f1c97fb_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33f1c97fb_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33f1c97fb_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33f1c97fb_7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33f1c97fb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33f1c97fb_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33f1c97fb_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33f1c97fb_4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33f1c97fb_4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33f1c97fb_4_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33f1c97fb_4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033f1c97fb_4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033f1c97fb_4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33f1c97fb_4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33f1c97fb_4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33f1c97fb_4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33f1c97fb_4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33f1c97fb_4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033f1c97fb_4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33f1c97fb_1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33f1c97fb_1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33f1c97fb_19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33f1c97fb_19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f93f383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f93f383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33f1c97fb_19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33f1c97fb_19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33f1c97fb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33f1c97fb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33f1c97fb_19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033f1c97fb_19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33f1c97fb_19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33f1c97fb_19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33f1c97fb_19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33f1c97fb_19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33f1c97fb_19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33f1c97fb_19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33f1c97fb_4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33f1c97fb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highlight>
                  <a:schemeClr val="lt1"/>
                </a:highlight>
              </a:rPr>
              <a:t>We cannot hope for sustainable development without peace, stability, human rights and effective governance. Yet our world is increasingly divided. Some regions enjoy peace, security, while others fall into endless cycles of conflict and violence.</a:t>
            </a:r>
            <a:endParaRPr sz="1200">
              <a:highlight>
                <a:schemeClr val="lt1"/>
              </a:highlight>
            </a:endParaRPr>
          </a:p>
          <a:p>
            <a:pPr indent="0" lvl="0" marL="0" rtl="0" algn="l">
              <a:lnSpc>
                <a:spcPct val="115000"/>
              </a:lnSpc>
              <a:spcBef>
                <a:spcPts val="3000"/>
              </a:spcBef>
              <a:spcAft>
                <a:spcPts val="0"/>
              </a:spcAft>
              <a:buNone/>
            </a:pPr>
            <a:r>
              <a:rPr lang="en" sz="1200">
                <a:highlight>
                  <a:schemeClr val="lt1"/>
                </a:highlight>
              </a:rPr>
              <a:t>The SDGs aim to significantly reduce all forms of violence, and work with governments and communities to end conflict and insecurity.</a:t>
            </a:r>
            <a:endParaRPr sz="1200">
              <a:highlight>
                <a:schemeClr val="lt1"/>
              </a:highlight>
            </a:endParaRPr>
          </a:p>
          <a:p>
            <a:pPr indent="0" lvl="0" marL="0" rtl="0" algn="l">
              <a:lnSpc>
                <a:spcPct val="115000"/>
              </a:lnSpc>
              <a:spcBef>
                <a:spcPts val="3000"/>
              </a:spcBef>
              <a:spcAft>
                <a:spcPts val="0"/>
              </a:spcAft>
              <a:buNone/>
            </a:pPr>
            <a:r>
              <a:rPr lang="en" sz="1200">
                <a:highlight>
                  <a:schemeClr val="lt1"/>
                </a:highlight>
              </a:rPr>
              <a:t>As there is still a lot of research going on how IoT is useful for this SGD. Its use case </a:t>
            </a:r>
            <a:r>
              <a:rPr lang="en" sz="1200">
                <a:highlight>
                  <a:schemeClr val="lt1"/>
                </a:highlight>
              </a:rPr>
              <a:t>mainly</a:t>
            </a:r>
            <a:r>
              <a:rPr lang="en" sz="1200">
                <a:highlight>
                  <a:schemeClr val="lt1"/>
                </a:highlight>
              </a:rPr>
              <a:t> lies in the defense sector.</a:t>
            </a:r>
            <a:endParaRPr sz="1200">
              <a:highlight>
                <a:schemeClr val="lt1"/>
              </a:highlight>
            </a:endParaRPr>
          </a:p>
          <a:p>
            <a:pPr indent="0" lvl="0" marL="0" rtl="0" algn="l">
              <a:lnSpc>
                <a:spcPct val="115000"/>
              </a:lnSpc>
              <a:spcBef>
                <a:spcPts val="3000"/>
              </a:spcBef>
              <a:spcAft>
                <a:spcPts val="3000"/>
              </a:spcAft>
              <a:buNone/>
            </a:pPr>
            <a:r>
              <a:rPr lang="en" sz="1200">
                <a:highlight>
                  <a:schemeClr val="lt1"/>
                </a:highlight>
              </a:rPr>
              <a:t>Now lets see how IoT is being used in India’s Defense sector.</a:t>
            </a:r>
            <a:endParaRPr sz="1200">
              <a:highlight>
                <a:schemeClr val="lt1"/>
              </a:high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33f1c97fb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033f1c97fb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33f1c97f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33f1c97f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we need IoT in defense sector?</a:t>
            </a:r>
            <a:endParaRPr/>
          </a:p>
          <a:p>
            <a:pPr indent="0" lvl="0" marL="0" rtl="0" algn="l">
              <a:spcBef>
                <a:spcPts val="0"/>
              </a:spcBef>
              <a:spcAft>
                <a:spcPts val="0"/>
              </a:spcAft>
              <a:buNone/>
            </a:pPr>
            <a:r>
              <a:rPr lang="en"/>
              <a:t>1.Gather battlefield awareness</a:t>
            </a:r>
            <a:endParaRPr/>
          </a:p>
          <a:p>
            <a:pPr indent="0" lvl="0" marL="0" rtl="0" algn="l">
              <a:spcBef>
                <a:spcPts val="0"/>
              </a:spcBef>
              <a:spcAft>
                <a:spcPts val="0"/>
              </a:spcAft>
              <a:buNone/>
            </a:pPr>
            <a:r>
              <a:rPr lang="en"/>
              <a:t>	By using drones and connected cameras, We can map the landscape and transmit the data to the command centre. Officials are able to take strategic judgments using this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2.Proactive health surveillance</a:t>
            </a:r>
            <a:endParaRPr/>
          </a:p>
          <a:p>
            <a:pPr indent="0" lvl="0" marL="0" rtl="0" algn="l">
              <a:spcBef>
                <a:spcPts val="0"/>
              </a:spcBef>
              <a:spcAft>
                <a:spcPts val="0"/>
              </a:spcAft>
              <a:buNone/>
            </a:pPr>
            <a:r>
              <a:rPr lang="en"/>
              <a:t>	It is difficult to monitor the health of soldier on the field. A large no of sensors can be attached to soldiers jacket which can track and send alerts about there medical conditions to command center.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Augmented Reality Remote Training</a:t>
            </a:r>
            <a:endParaRPr/>
          </a:p>
          <a:p>
            <a:pPr indent="0" lvl="0" marL="0" rtl="0" algn="l">
              <a:spcBef>
                <a:spcPts val="0"/>
              </a:spcBef>
              <a:spcAft>
                <a:spcPts val="0"/>
              </a:spcAft>
              <a:buNone/>
            </a:pPr>
            <a:r>
              <a:rPr lang="en"/>
              <a:t>	Automated models are created using the real field data and then training simulation environment is created. Soldiers may enhance their goal and precision by practising with no physical injury and prepare themselves for real fights.</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33f1c97fb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033f1c97fb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434343"/>
                </a:solidFill>
                <a:latin typeface="Roboto"/>
                <a:ea typeface="Roboto"/>
                <a:cs typeface="Roboto"/>
                <a:sym typeface="Roboto"/>
              </a:rPr>
              <a:t>According to the Indian IoT Magazine, two startups are making remarkable progress in landscape with their innovative IoT technologies and sensor based solutions in defence sector, They are</a:t>
            </a:r>
            <a:endParaRPr>
              <a:solidFill>
                <a:srgbClr val="434343"/>
              </a:solidFill>
              <a:latin typeface="Roboto"/>
              <a:ea typeface="Roboto"/>
              <a:cs typeface="Roboto"/>
              <a:sym typeface="Roboto"/>
            </a:endParaRPr>
          </a:p>
          <a:p>
            <a:pPr indent="-298450" lvl="0" marL="457200" rtl="0" algn="l">
              <a:lnSpc>
                <a:spcPct val="115000"/>
              </a:lnSpc>
              <a:spcBef>
                <a:spcPts val="1200"/>
              </a:spcBef>
              <a:spcAft>
                <a:spcPts val="0"/>
              </a:spcAft>
              <a:buClr>
                <a:srgbClr val="434343"/>
              </a:buClr>
              <a:buSzPts val="1100"/>
              <a:buFont typeface="Roboto"/>
              <a:buAutoNum type="arabicPeriod"/>
            </a:pPr>
            <a:r>
              <a:rPr lang="en">
                <a:solidFill>
                  <a:srgbClr val="434343"/>
                </a:solidFill>
                <a:latin typeface="Roboto"/>
                <a:ea typeface="Roboto"/>
                <a:cs typeface="Roboto"/>
                <a:sym typeface="Roboto"/>
              </a:rPr>
              <a:t>Tonbo Imaging</a:t>
            </a:r>
            <a:endParaRPr>
              <a:solidFill>
                <a:srgbClr val="434343"/>
              </a:solidFill>
              <a:latin typeface="Roboto"/>
              <a:ea typeface="Roboto"/>
              <a:cs typeface="Roboto"/>
              <a:sym typeface="Roboto"/>
            </a:endParaRPr>
          </a:p>
          <a:p>
            <a:pPr indent="-298450" lvl="0" marL="457200" rtl="0" algn="l">
              <a:lnSpc>
                <a:spcPct val="115000"/>
              </a:lnSpc>
              <a:spcBef>
                <a:spcPts val="0"/>
              </a:spcBef>
              <a:spcAft>
                <a:spcPts val="0"/>
              </a:spcAft>
              <a:buClr>
                <a:srgbClr val="434343"/>
              </a:buClr>
              <a:buSzPts val="1100"/>
              <a:buFont typeface="Roboto"/>
              <a:buAutoNum type="arabicPeriod"/>
            </a:pPr>
            <a:r>
              <a:rPr lang="en">
                <a:solidFill>
                  <a:srgbClr val="434343"/>
                </a:solidFill>
                <a:latin typeface="Roboto"/>
                <a:ea typeface="Roboto"/>
                <a:cs typeface="Roboto"/>
                <a:sym typeface="Roboto"/>
              </a:rPr>
              <a:t>CRON Systems</a:t>
            </a:r>
            <a:endParaRPr>
              <a:solidFill>
                <a:srgbClr val="434343"/>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f93f383a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f93f383a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033f1c97fb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033f1c97fb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Tonbo Imaging is a Bengaluru-based startup, founded in 2008, specializes in imaging technology, especially thermal imaging, which provides enhanced vision in low-light conditions using heat signatures.</a:t>
            </a:r>
            <a:endParaRPr sz="1000">
              <a:solidFill>
                <a:srgbClr val="434343"/>
              </a:solidFill>
              <a:latin typeface="Roboto"/>
              <a:ea typeface="Roboto"/>
              <a:cs typeface="Roboto"/>
              <a:sym typeface="Roboto"/>
            </a:endParaRPr>
          </a:p>
          <a:p>
            <a:pPr indent="0" lvl="0" marL="0" rtl="0" algn="l">
              <a:lnSpc>
                <a:spcPct val="115000"/>
              </a:lnSpc>
              <a:spcBef>
                <a:spcPts val="1200"/>
              </a:spcBef>
              <a:spcAft>
                <a:spcPts val="0"/>
              </a:spcAft>
              <a:buNone/>
            </a:pPr>
            <a:r>
              <a:rPr lang="en" sz="1000">
                <a:solidFill>
                  <a:srgbClr val="434343"/>
                </a:solidFill>
                <a:latin typeface="Roboto"/>
                <a:ea typeface="Roboto"/>
                <a:cs typeface="Roboto"/>
                <a:sym typeface="Roboto"/>
              </a:rPr>
              <a:t>It also provides advanced products like </a:t>
            </a:r>
            <a:endParaRPr sz="1000">
              <a:solidFill>
                <a:srgbClr val="434343"/>
              </a:solidFill>
              <a:latin typeface="Roboto"/>
              <a:ea typeface="Roboto"/>
              <a:cs typeface="Roboto"/>
              <a:sym typeface="Roboto"/>
            </a:endParaRPr>
          </a:p>
          <a:p>
            <a:pPr indent="0" lvl="0" marL="0" rtl="0" algn="l">
              <a:lnSpc>
                <a:spcPct val="115000"/>
              </a:lnSpc>
              <a:spcBef>
                <a:spcPts val="1200"/>
              </a:spcBef>
              <a:spcAft>
                <a:spcPts val="0"/>
              </a:spcAft>
              <a:buNone/>
            </a:pPr>
            <a:r>
              <a:rPr lang="en" sz="1000">
                <a:solidFill>
                  <a:srgbClr val="434343"/>
                </a:solidFill>
                <a:latin typeface="Roboto"/>
                <a:ea typeface="Roboto"/>
                <a:cs typeface="Roboto"/>
                <a:sym typeface="Roboto"/>
              </a:rPr>
              <a:t>1.night vision cameras,</a:t>
            </a:r>
            <a:endParaRPr sz="1000">
              <a:solidFill>
                <a:srgbClr val="434343"/>
              </a:solidFill>
              <a:latin typeface="Roboto"/>
              <a:ea typeface="Roboto"/>
              <a:cs typeface="Roboto"/>
              <a:sym typeface="Roboto"/>
            </a:endParaRPr>
          </a:p>
          <a:p>
            <a:pPr indent="0" lvl="0" marL="0" rtl="0" algn="l">
              <a:lnSpc>
                <a:spcPct val="115000"/>
              </a:lnSpc>
              <a:spcBef>
                <a:spcPts val="1200"/>
              </a:spcBef>
              <a:spcAft>
                <a:spcPts val="0"/>
              </a:spcAft>
              <a:buNone/>
            </a:pPr>
            <a:r>
              <a:rPr lang="en" sz="1000">
                <a:solidFill>
                  <a:srgbClr val="434343"/>
                </a:solidFill>
                <a:latin typeface="Roboto"/>
                <a:ea typeface="Roboto"/>
                <a:cs typeface="Roboto"/>
                <a:sym typeface="Roboto"/>
              </a:rPr>
              <a:t>2. fire control systems,</a:t>
            </a:r>
            <a:endParaRPr sz="1000">
              <a:solidFill>
                <a:srgbClr val="43434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000">
                <a:solidFill>
                  <a:srgbClr val="434343"/>
                </a:solidFill>
                <a:latin typeface="Roboto"/>
                <a:ea typeface="Roboto"/>
                <a:cs typeface="Roboto"/>
                <a:sym typeface="Roboto"/>
              </a:rPr>
              <a:t>3.Drone reconnaissance using thermal imaging</a:t>
            </a:r>
            <a:endParaRPr sz="1000">
              <a:solidFill>
                <a:srgbClr val="43434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000">
                <a:solidFill>
                  <a:srgbClr val="434343"/>
                </a:solidFill>
                <a:latin typeface="Roboto"/>
                <a:ea typeface="Roboto"/>
                <a:cs typeface="Roboto"/>
                <a:sym typeface="Roboto"/>
              </a:rPr>
              <a:t>Tonbo partners with Indian Military to deploy advanced technology, which can detect and visualize objects in all types of conditions.</a:t>
            </a:r>
            <a:endParaRPr sz="1000">
              <a:solidFill>
                <a:srgbClr val="43434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000">
                <a:solidFill>
                  <a:srgbClr val="434343"/>
                </a:solidFill>
                <a:latin typeface="Roboto"/>
                <a:ea typeface="Roboto"/>
                <a:cs typeface="Roboto"/>
                <a:sym typeface="Roboto"/>
              </a:rPr>
              <a:t>Indian Army also ordered drone systems having Tonbo optical systems on board.</a:t>
            </a:r>
            <a:endParaRPr sz="1000">
              <a:solidFill>
                <a:srgbClr val="434343"/>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434343"/>
              </a:solidFill>
              <a:latin typeface="Roboto"/>
              <a:ea typeface="Roboto"/>
              <a:cs typeface="Roboto"/>
              <a:sym typeface="Roboto"/>
            </a:endParaRPr>
          </a:p>
          <a:p>
            <a:pPr indent="0" lvl="0" marL="0" rtl="0" algn="l">
              <a:spcBef>
                <a:spcPts val="1200"/>
              </a:spcBef>
              <a:spcAft>
                <a:spcPts val="0"/>
              </a:spcAft>
              <a:buNone/>
            </a:pPr>
            <a:r>
              <a:t/>
            </a:r>
            <a:endParaRPr sz="10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033f1c97fb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033f1c97fb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Tonbo also makes driver vision systems for self driving cars. This enables an automobile to identify obstacles, while driving through fog, rain, and other bad weather conditions.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Indian Central reserve police force, National security guard are some of the prominent clients that the firm deals with.</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rPr b="1" i="1" lang="en" sz="1000">
                <a:solidFill>
                  <a:srgbClr val="0A0A0A"/>
                </a:solidFill>
                <a:highlight>
                  <a:srgbClr val="FFFFFF"/>
                </a:highlight>
                <a:latin typeface="Merriweather"/>
                <a:ea typeface="Merriweather"/>
                <a:cs typeface="Merriweather"/>
                <a:sym typeface="Merriweather"/>
              </a:rPr>
              <a:t>The firm recently forwarded its advanced vision system products for the Indian Army’s Arjun battle tanks.</a:t>
            </a:r>
            <a:r>
              <a:rPr lang="en" sz="1000">
                <a:solidFill>
                  <a:srgbClr val="0A0A0A"/>
                </a:solidFill>
                <a:highlight>
                  <a:srgbClr val="FFFFFF"/>
                </a:highlight>
                <a:latin typeface="Merriweather"/>
                <a:ea typeface="Merriweather"/>
                <a:cs typeface="Merriweather"/>
                <a:sym typeface="Merriweather"/>
              </a:rPr>
              <a:t> This will provide the soldiers with a clearer tank vision, even during bad weather conditions. The sensors used in the system are equally effective in day and night operations.</a:t>
            </a:r>
            <a:endParaRPr sz="10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33f1c97fb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33f1c97fb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Roboto"/>
                <a:ea typeface="Roboto"/>
                <a:cs typeface="Roboto"/>
                <a:sym typeface="Roboto"/>
              </a:rPr>
              <a:t>CRON Systems was founded in 2015 in New Delhi, It is an IoT based startup having deep research in lasers, AI , encrypted communications and automation..</a:t>
            </a:r>
            <a:endParaRPr sz="1000">
              <a:solidFill>
                <a:srgbClr val="434343"/>
              </a:solidFill>
              <a:latin typeface="Roboto"/>
              <a:ea typeface="Roboto"/>
              <a:cs typeface="Roboto"/>
              <a:sym typeface="Roboto"/>
            </a:endParaRPr>
          </a:p>
          <a:p>
            <a:pPr indent="0" lvl="0" marL="0" rtl="0" algn="l">
              <a:lnSpc>
                <a:spcPct val="115000"/>
              </a:lnSpc>
              <a:spcBef>
                <a:spcPts val="1200"/>
              </a:spcBef>
              <a:spcAft>
                <a:spcPts val="1200"/>
              </a:spcAft>
              <a:buNone/>
            </a:pPr>
            <a:r>
              <a:rPr lang="en" sz="1000">
                <a:solidFill>
                  <a:srgbClr val="434343"/>
                </a:solidFill>
                <a:latin typeface="Roboto"/>
                <a:ea typeface="Roboto"/>
                <a:cs typeface="Roboto"/>
                <a:sym typeface="Roboto"/>
              </a:rPr>
              <a:t>Some of the CRON’s key enterprise offerings are smart fencing solution like laser walls, surveillance drones, Command and control dashboard connected with independent and encrypted communication network.</a:t>
            </a:r>
            <a:endParaRPr sz="1000">
              <a:solidFill>
                <a:srgbClr val="434343"/>
              </a:solidFill>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33f1c97fb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33f1c97fb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CRON is currently working on a driverless truck, which can be used by the army to fetch troops back after a surgical strike on enemy land or for operations in other hostile locations.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Moreover, driverless trucks will also reduce human involvement and casualties by replacing soldiers at intrusion points during search operations.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CRON is also undertaking initiatives and projects, related to the defense sector outside India. CRON recently announced an agreement with an Israeli defense robotics company,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Through this partnership, Company plans integrate its rovers with CRON’s laser-guided surveillance systems.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33f1c97fb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33f1c97fb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largest drawback of IoT technology is the serious risks in data security. Several studies try to find solutions to problems of different types of vulnerability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Physical hardening is one of the important aspects of IoT security. Such attacks may not be intended to damage the device but rather extract information from it.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33f1c97fb_4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033f1c97fb_4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033f1c97fb_4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033f1c97fb_4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33f1c97fb_4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033f1c97fb_4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033f1c97fb_4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033f1c97fb_4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c7c092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c7c092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According to a Report by McKinsey, By 2050 one in four people will have to face the dearth of fresh and clean water. As a Result this goal targets to achieve universal access to safe and affordable drinking water, improve water quality, protect and restore the water-related ecosystems, equitable sanitation and hygiene.</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33f1c97fb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33f1c97fb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c7c0927c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c7c0927c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Population Growth:- In today's world, where the population is increasing at a rapid pace, one in four people live without safe drinking water. And moreover India has a population of 1.3 B +. So, we can imagine the constant rise in the demands for quality water for various purposes</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Climate Change:- Rising temperatures can lead to deadly pathogens in freshwater sources, making the water dangerous for people to drink.</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Natural Calamities:- Around 74 per cent of natural disasters between 2001 and 2018 were water-related, including droughts and floods. The frequency and intensity of such events are only expected to increase with climate change. When disasters hit, they can destroy or contaminate entire water supplies, increasing the risk of diseases like cholera and typhoid to which children are particularly vulnerable.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.It thus forces water systems to promote the importance of freshwater while making intelligent decisions and efforts to mitigate water scarcity as much as possible.</a:t>
            </a:r>
            <a:endParaRPr sz="14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c7c0927cd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c7c0927c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So digitization is one of the solutions, Now let’s see the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Use case of IoT in clean water and Sanitation:-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One of them is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Smart Water Meters:- Monitoring the water flow is essential as the majority of the water wastage is due to water leaks. An IoT based water meter can allow us to monitor the flow, pressure and other parameters like BOD, DOD measures in the water.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Smart Wastewater Treatment:-</a:t>
            </a:r>
            <a:r>
              <a:rPr i="1" lang="en" sz="1400">
                <a:solidFill>
                  <a:schemeClr val="dk1"/>
                </a:solidFill>
              </a:rPr>
              <a:t> </a:t>
            </a:r>
            <a:r>
              <a:rPr lang="en" sz="1400">
                <a:solidFill>
                  <a:schemeClr val="dk1"/>
                </a:solidFill>
              </a:rPr>
              <a:t>With the help of IoT sensors, smart wastewater systems can fulfil the demands for water usage in cities. It helps in making intelligent decisions, detecting and preventing sewage overflows, and providing real-time information about water levels and quality. Also, utilities can predefine the threshold values, which provides alerts to take immediate actions.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c7c0927cd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fc7c0927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Digital Twin is an advanced use case of the IoT. A digital twin is a digital model of the physical </a:t>
            </a:r>
            <a:r>
              <a:rPr lang="en" sz="1400"/>
              <a:t>infrastructure</a:t>
            </a:r>
            <a:r>
              <a:rPr lang="en" sz="1400"/>
              <a:t> of the system. The integration of the real time data generated by the sensors can be used to simulate the whole digital environment with </a:t>
            </a:r>
            <a:r>
              <a:rPr lang="en" sz="1400"/>
              <a:t>predictive</a:t>
            </a:r>
            <a:r>
              <a:rPr lang="en" sz="1400"/>
              <a:t> AI/ML models. As an example we can consider the digital twin of sewer management system, which in real time collects the data and predicts when the overflows may be imminent.</a:t>
            </a:r>
            <a:endParaRPr sz="14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fc7c0927cd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fc7c0927c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Let’s talk about some </a:t>
            </a:r>
            <a:r>
              <a:rPr lang="en" sz="1400"/>
              <a:t>initiatives</a:t>
            </a:r>
            <a:r>
              <a:rPr lang="en" sz="1400"/>
              <a:t> by indian Government, Jal Jeevan Mission is an initiative taken by ministry of jal shakti. Being a union government’s flagship programme, it has </a:t>
            </a:r>
            <a:r>
              <a:rPr lang="en" sz="1400"/>
              <a:t>partnered</a:t>
            </a:r>
            <a:r>
              <a:rPr lang="en" sz="1400"/>
              <a:t> with state govt’s and UT’s to </a:t>
            </a:r>
            <a:r>
              <a:rPr lang="en" sz="1400"/>
              <a:t>supply</a:t>
            </a:r>
            <a:r>
              <a:rPr lang="en" sz="1400"/>
              <a:t> clean drinking water to every household in rural India by 2024 by setting up a digital wall and remote command and control center for monitoring. It’s goal is to supply 55 Ltr per captia per day to every household.</a:t>
            </a:r>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c7c0927c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c7c0927c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It’s objectives is to use IoT based sensors and  to provide monitoring on the real time data in a fully </a:t>
            </a:r>
            <a:r>
              <a:rPr lang="en" sz="1400"/>
              <a:t>automated</a:t>
            </a:r>
            <a:r>
              <a:rPr lang="en" sz="1400"/>
              <a:t> manner.</a:t>
            </a:r>
            <a:endParaRPr sz="1400"/>
          </a:p>
          <a:p>
            <a:pPr indent="0" lvl="0" marL="0" rtl="0" algn="l">
              <a:spcBef>
                <a:spcPts val="0"/>
              </a:spcBef>
              <a:spcAft>
                <a:spcPts val="0"/>
              </a:spcAft>
              <a:buNone/>
            </a:pPr>
            <a:r>
              <a:rPr lang="en" sz="1400"/>
              <a:t>The collected data is used to </a:t>
            </a:r>
            <a:r>
              <a:rPr lang="en" sz="1400"/>
              <a:t>effectively</a:t>
            </a:r>
            <a:r>
              <a:rPr lang="en" sz="1400"/>
              <a:t> monitor and manage resources. It also ensures that the real </a:t>
            </a:r>
            <a:r>
              <a:rPr lang="en" sz="1400"/>
              <a:t>time</a:t>
            </a:r>
            <a:r>
              <a:rPr lang="en" sz="1400"/>
              <a:t> visibility of resources to state water supply/PHED officials and citizens in a </a:t>
            </a:r>
            <a:r>
              <a:rPr lang="en" sz="1400"/>
              <a:t>transparent</a:t>
            </a:r>
            <a:r>
              <a:rPr lang="en" sz="1400"/>
              <a:t> mode.</a:t>
            </a:r>
            <a:endParaRPr sz="1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fc7c0927cd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fc7c0927c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 sz="1400">
                <a:solidFill>
                  <a:schemeClr val="dk1"/>
                </a:solidFill>
              </a:rPr>
              <a:t>National Jal Jeevan Mission in collaboration with Tata Community Initiatives Trust (TCIT) and Tata Trusts recently completed pilot projects in several remote villages of five States i.e. Uttarakhand, Rajasthan, Gujarat, Maharashtra, and Himachal Pradesh.</a:t>
            </a:r>
            <a:endParaRPr sz="1400">
              <a:solidFill>
                <a:schemeClr val="dk1"/>
              </a:solidFill>
            </a:endParaRPr>
          </a:p>
          <a:p>
            <a:pPr indent="-336550" lvl="0" marL="457200" rtl="0" algn="l">
              <a:lnSpc>
                <a:spcPct val="115000"/>
              </a:lnSpc>
              <a:spcBef>
                <a:spcPts val="1000"/>
              </a:spcBef>
              <a:spcAft>
                <a:spcPts val="0"/>
              </a:spcAft>
              <a:buClr>
                <a:schemeClr val="dk1"/>
              </a:buClr>
              <a:buSzPts val="1700"/>
              <a:buChar char="●"/>
            </a:pPr>
            <a:r>
              <a:rPr lang="en" sz="1400">
                <a:solidFill>
                  <a:schemeClr val="dk1"/>
                </a:solidFill>
              </a:rPr>
              <a:t>The Project used Several types of sensors have been deployed including flow meters, groundwater level sensors, chlorine analyzers, pressure sensors, pump controller etc. to measure all the relevant aspects of water service delivery – quantity, duration, quality, pressure, and sustainability – in addition to providing operational efficiencies. The cloud and analytics powered IoT Platform is integrated with a GIS (Geographical Information System) providing a robust decision support system.</a:t>
            </a:r>
            <a:endParaRPr sz="1400">
              <a:solidFill>
                <a:schemeClr val="dk1"/>
              </a:solidFill>
            </a:endParaRPr>
          </a:p>
          <a:p>
            <a:pPr indent="-336550" lvl="0" marL="457200" rtl="0" algn="l">
              <a:lnSpc>
                <a:spcPct val="115000"/>
              </a:lnSpc>
              <a:spcBef>
                <a:spcPts val="1000"/>
              </a:spcBef>
              <a:spcAft>
                <a:spcPts val="0"/>
              </a:spcAft>
              <a:buClr>
                <a:schemeClr val="dk1"/>
              </a:buClr>
              <a:buSzPts val="1700"/>
              <a:buChar char="●"/>
            </a:pPr>
            <a:r>
              <a:rPr lang="en" sz="1400">
                <a:solidFill>
                  <a:schemeClr val="dk1"/>
                </a:solidFill>
              </a:rPr>
              <a:t>After carefully crafting the pilots, they were </a:t>
            </a:r>
            <a:r>
              <a:rPr lang="en" sz="1400">
                <a:solidFill>
                  <a:schemeClr val="dk1"/>
                </a:solidFill>
              </a:rPr>
              <a:t>deployed</a:t>
            </a:r>
            <a:r>
              <a:rPr lang="en" sz="1400">
                <a:solidFill>
                  <a:schemeClr val="dk1"/>
                </a:solidFill>
              </a:rPr>
              <a:t> in September of 2020 in various places.</a:t>
            </a:r>
            <a:endParaRPr sz="1400">
              <a:solidFill>
                <a:schemeClr val="dk1"/>
              </a:solidFill>
            </a:endParaRPr>
          </a:p>
          <a:p>
            <a:pPr indent="-336550" lvl="0" marL="457200" rtl="0" algn="l">
              <a:lnSpc>
                <a:spcPct val="115000"/>
              </a:lnSpc>
              <a:spcBef>
                <a:spcPts val="1000"/>
              </a:spcBef>
              <a:spcAft>
                <a:spcPts val="0"/>
              </a:spcAft>
              <a:buClr>
                <a:schemeClr val="dk1"/>
              </a:buClr>
              <a:buSzPts val="1700"/>
              <a:buChar char="●"/>
            </a:pPr>
            <a:r>
              <a:rPr lang="en" sz="1400">
                <a:solidFill>
                  <a:schemeClr val="dk1"/>
                </a:solidFill>
              </a:rPr>
              <a:t>The pilots have led to several outcomes as it has helped identify distribution issues – such as outages, leakages, low pressure, etc. and led to resolution across sites. It recently alerted both officials and community regarding fast depleting groundwater levels, that led the villagers to build a source strengthening structure to recharge their borewell. Other benefits observed include efficient and responsible use of water by community and reduced cost of operations through data-enabled leak detection, predictive maintenance, and automation.</a:t>
            </a:r>
            <a:endParaRPr sz="1400">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fc7c0927c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fc7c0927c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There were a couple of challenges at different stages of the project,</a:t>
            </a:r>
            <a:endParaRPr sz="1400"/>
          </a:p>
          <a:p>
            <a:pPr indent="0" lvl="0" marL="0" rtl="0" algn="l">
              <a:spcBef>
                <a:spcPts val="0"/>
              </a:spcBef>
              <a:spcAft>
                <a:spcPts val="0"/>
              </a:spcAft>
              <a:buNone/>
            </a:pPr>
            <a:r>
              <a:rPr lang="en" sz="1400"/>
              <a:t>At the planning stage.</a:t>
            </a:r>
            <a:endParaRPr sz="1400"/>
          </a:p>
          <a:p>
            <a:pPr indent="-317500" lvl="0" marL="457200" rtl="0" algn="l">
              <a:spcBef>
                <a:spcPts val="0"/>
              </a:spcBef>
              <a:spcAft>
                <a:spcPts val="0"/>
              </a:spcAft>
              <a:buSzPts val="1400"/>
              <a:buChar char="●"/>
            </a:pPr>
            <a:r>
              <a:rPr lang="en" sz="1400"/>
              <a:t>They needed a robust solution so that they could provide affordable clean drinking </a:t>
            </a:r>
            <a:r>
              <a:rPr lang="en" sz="1400">
                <a:solidFill>
                  <a:schemeClr val="dk1"/>
                </a:solidFill>
              </a:rPr>
              <a:t>water to every household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Covid -19 pandemic was one of the main reason why the things have been delayed at every stage.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Due to different terrains ranged from western himalayas to desert regions and gangetic plains. They had to come up with different sensor designs, which could withstand the adverse effects in those regions.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Connectivity issues in rural India is more prevalent due to the lack of reach.So as a result they had to resort to using a combination of Radio Frequency and low energy wireless technologies rather than having traditional broadband and cellular connectivity.</a:t>
            </a:r>
            <a:endParaRPr sz="1400">
              <a:solidFill>
                <a:schemeClr val="dk1"/>
              </a:solidFill>
            </a:endParaRPr>
          </a:p>
          <a:p>
            <a:pPr indent="0" lvl="0" marL="457200" rtl="0" algn="l">
              <a:spcBef>
                <a:spcPts val="100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c7c0927c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fc7c0927c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Discuss, how ICT played role in the project, first of all the government were </a:t>
            </a:r>
            <a:r>
              <a:rPr lang="en"/>
              <a:t>successful</a:t>
            </a:r>
            <a:r>
              <a:rPr lang="en"/>
              <a:t> in adopting the IoT technology even though they had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 way the project has boosted the Atma Nirbhar Bharat programme by </a:t>
            </a:r>
            <a:r>
              <a:rPr lang="en"/>
              <a:t>partnering</a:t>
            </a:r>
            <a:r>
              <a:rPr lang="en"/>
              <a:t> with Indian based IoT startups.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Network of sensors as a part of ICT is used to collect data and integrate it with the global information systems in short GIS.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the collected data is used for monitoring and analysis using powerful analysis tools like Microsoft’s power BI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 up Automation is done by integrating the analysis with intelligent alert systems such as CAP(common alert protocols).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fc7c0927c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fc7c0927c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fc7c0927c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fc7c0927c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33f1c97fb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33f1c97fb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33f1c97f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33f1c97f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33f1c97fb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33f1c97fb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4" name="Google Shape;114;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5" name="Google Shape;115;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0" name="Shape 130"/>
        <p:cNvGrpSpPr/>
        <p:nvPr/>
      </p:nvGrpSpPr>
      <p:grpSpPr>
        <a:xfrm>
          <a:off x="0" y="0"/>
          <a:ext cx="0" cy="0"/>
          <a:chOff x="0" y="0"/>
          <a:chExt cx="0" cy="0"/>
        </a:xfrm>
      </p:grpSpPr>
      <p:grpSp>
        <p:nvGrpSpPr>
          <p:cNvPr id="131" name="Google Shape;131;p26"/>
          <p:cNvGrpSpPr/>
          <p:nvPr/>
        </p:nvGrpSpPr>
        <p:grpSpPr>
          <a:xfrm>
            <a:off x="6098378" y="5"/>
            <a:ext cx="3045625" cy="2030570"/>
            <a:chOff x="6098378" y="5"/>
            <a:chExt cx="3045625" cy="2030570"/>
          </a:xfrm>
        </p:grpSpPr>
        <p:sp>
          <p:nvSpPr>
            <p:cNvPr id="132" name="Google Shape;132;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2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38" name="Google Shape;138;p2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39" name="Google Shape;139;p2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0" name="Shape 140"/>
        <p:cNvGrpSpPr/>
        <p:nvPr/>
      </p:nvGrpSpPr>
      <p:grpSpPr>
        <a:xfrm>
          <a:off x="0" y="0"/>
          <a:ext cx="0" cy="0"/>
          <a:chOff x="0" y="0"/>
          <a:chExt cx="0" cy="0"/>
        </a:xfrm>
      </p:grpSpPr>
      <p:grpSp>
        <p:nvGrpSpPr>
          <p:cNvPr id="141" name="Google Shape;141;p27"/>
          <p:cNvGrpSpPr/>
          <p:nvPr/>
        </p:nvGrpSpPr>
        <p:grpSpPr>
          <a:xfrm>
            <a:off x="6098378" y="5"/>
            <a:ext cx="3045625" cy="2030570"/>
            <a:chOff x="6098378" y="5"/>
            <a:chExt cx="3045625" cy="2030570"/>
          </a:xfrm>
        </p:grpSpPr>
        <p:sp>
          <p:nvSpPr>
            <p:cNvPr id="142" name="Google Shape;142;p2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7"/>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7"/>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48" name="Google Shape;148;p2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9" name="Shape 149"/>
        <p:cNvGrpSpPr/>
        <p:nvPr/>
      </p:nvGrpSpPr>
      <p:grpSpPr>
        <a:xfrm>
          <a:off x="0" y="0"/>
          <a:ext cx="0" cy="0"/>
          <a:chOff x="0" y="0"/>
          <a:chExt cx="0" cy="0"/>
        </a:xfrm>
      </p:grpSpPr>
      <p:grpSp>
        <p:nvGrpSpPr>
          <p:cNvPr id="150" name="Google Shape;150;p28"/>
          <p:cNvGrpSpPr/>
          <p:nvPr/>
        </p:nvGrpSpPr>
        <p:grpSpPr>
          <a:xfrm>
            <a:off x="0" y="3903669"/>
            <a:ext cx="9144000" cy="1239925"/>
            <a:chOff x="0" y="3903669"/>
            <a:chExt cx="9144000" cy="1239925"/>
          </a:xfrm>
        </p:grpSpPr>
        <p:sp>
          <p:nvSpPr>
            <p:cNvPr id="151" name="Google Shape;151;p28"/>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8"/>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57" name="Google Shape;157;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58" name="Google Shape;158;p2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1" name="Google Shape;161;p29"/>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62" name="Google Shape;162;p29"/>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63" name="Google Shape;163;p2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6" name="Google Shape;166;p3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9" name="Google Shape;169;p31"/>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70" name="Google Shape;170;p3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171" name="Shape 171"/>
        <p:cNvGrpSpPr/>
        <p:nvPr/>
      </p:nvGrpSpPr>
      <p:grpSpPr>
        <a:xfrm>
          <a:off x="0" y="0"/>
          <a:ext cx="0" cy="0"/>
          <a:chOff x="0" y="0"/>
          <a:chExt cx="0" cy="0"/>
        </a:xfrm>
      </p:grpSpPr>
      <p:grpSp>
        <p:nvGrpSpPr>
          <p:cNvPr id="172" name="Google Shape;172;p32"/>
          <p:cNvGrpSpPr/>
          <p:nvPr/>
        </p:nvGrpSpPr>
        <p:grpSpPr>
          <a:xfrm>
            <a:off x="6098378" y="5"/>
            <a:ext cx="3045625" cy="2030570"/>
            <a:chOff x="6098378" y="5"/>
            <a:chExt cx="3045625" cy="2030570"/>
          </a:xfrm>
        </p:grpSpPr>
        <p:sp>
          <p:nvSpPr>
            <p:cNvPr id="173" name="Google Shape;173;p32"/>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2"/>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2"/>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2"/>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2"/>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3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79" name="Google Shape;179;p3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 name="Shape 180"/>
        <p:cNvGrpSpPr/>
        <p:nvPr/>
      </p:nvGrpSpPr>
      <p:grpSpPr>
        <a:xfrm>
          <a:off x="0" y="0"/>
          <a:ext cx="0" cy="0"/>
          <a:chOff x="0" y="0"/>
          <a:chExt cx="0" cy="0"/>
        </a:xfrm>
      </p:grpSpPr>
      <p:sp>
        <p:nvSpPr>
          <p:cNvPr id="181" name="Google Shape;181;p33"/>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3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83" name="Google Shape;183;p33"/>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84" name="Google Shape;184;p33"/>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5" name="Google Shape;185;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186" name="Google Shape;186;p3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7" name="Shape 187"/>
        <p:cNvGrpSpPr/>
        <p:nvPr/>
      </p:nvGrpSpPr>
      <p:grpSpPr>
        <a:xfrm>
          <a:off x="0" y="0"/>
          <a:ext cx="0" cy="0"/>
          <a:chOff x="0" y="0"/>
          <a:chExt cx="0" cy="0"/>
        </a:xfrm>
      </p:grpSpPr>
      <p:sp>
        <p:nvSpPr>
          <p:cNvPr id="188" name="Google Shape;188;p34"/>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189" name="Google Shape;189;p3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0" name="Shape 190"/>
        <p:cNvGrpSpPr/>
        <p:nvPr/>
      </p:nvGrpSpPr>
      <p:grpSpPr>
        <a:xfrm>
          <a:off x="0" y="0"/>
          <a:ext cx="0" cy="0"/>
          <a:chOff x="0" y="0"/>
          <a:chExt cx="0" cy="0"/>
        </a:xfrm>
      </p:grpSpPr>
      <p:grpSp>
        <p:nvGrpSpPr>
          <p:cNvPr id="191" name="Google Shape;191;p35"/>
          <p:cNvGrpSpPr/>
          <p:nvPr/>
        </p:nvGrpSpPr>
        <p:grpSpPr>
          <a:xfrm>
            <a:off x="6098378" y="5"/>
            <a:ext cx="3045625" cy="2030570"/>
            <a:chOff x="6098378" y="5"/>
            <a:chExt cx="3045625" cy="2030570"/>
          </a:xfrm>
        </p:grpSpPr>
        <p:sp>
          <p:nvSpPr>
            <p:cNvPr id="192" name="Google Shape;192;p3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3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98" name="Google Shape;198;p35"/>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199" name="Google Shape;199;p3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0" name="Shape 200"/>
        <p:cNvGrpSpPr/>
        <p:nvPr/>
      </p:nvGrpSpPr>
      <p:grpSpPr>
        <a:xfrm>
          <a:off x="0" y="0"/>
          <a:ext cx="0" cy="0"/>
          <a:chOff x="0" y="0"/>
          <a:chExt cx="0" cy="0"/>
        </a:xfrm>
      </p:grpSpPr>
      <p:sp>
        <p:nvSpPr>
          <p:cNvPr id="201" name="Google Shape;201;p3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128" name="Google Shape;128;p2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129" name="Google Shape;129;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hyperlink" Target="https://www.iotforall.com/iot-applications-wind-power/" TargetMode="External"/><Relationship Id="rId4" Type="http://schemas.openxmlformats.org/officeDocument/2006/relationships/hyperlink" Target="http://watttime.org/" TargetMode="External"/><Relationship Id="rId5" Type="http://schemas.openxmlformats.org/officeDocument/2006/relationships/hyperlink" Target="https://www.digiteum.com/portfolio/electricity-consumption-monitoring-remote-contro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hyperlink" Target="https://emea01.safelinks.protection.outlook.com/?url=http%3A%2F%2Fwww.mnre.gov.in%2Fsolar-mission%2Fjnnsm%2Fintroduction-2%2F&amp;data=02%7C01%7C%7Cef1b33ffa5df4b572c9608d6276cc19c%7Cb3e5db5e2944483799f57488ace54319%7C0%7C0%7C636739745378243207&amp;sdata=HH%2FRFgHwIK1B3DEqes9RWjZ7U6%2FExqPgt%2FF9v8%2Fr50M%3D&amp;reserved=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hyperlink" Target="https://www.itu.int/dms_pub/itu-t/oth/4B/01/T4B010000050001PDFE.pdf" TargetMode="External"/><Relationship Id="rId4" Type="http://schemas.openxmlformats.org/officeDocument/2006/relationships/hyperlink" Target="https://www.itu.int/dms_pub/itu-t/oth/4B/01/T4B010000050001PDFE.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hyperlink" Target="https://nhm.gov.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hyperlink" Target="https://www.itu.int/en/mediacentre/Pages/2017-CM21.aspx"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hyperlink" Target="http://www.scrdairy.com/" TargetMode="External"/><Relationship Id="rId10" Type="http://schemas.openxmlformats.org/officeDocument/2006/relationships/hyperlink" Target="http://semios.com/" TargetMode="External"/><Relationship Id="rId13" Type="http://schemas.openxmlformats.org/officeDocument/2006/relationships/hyperlink" Target="https://www.cropx.com/" TargetMode="External"/><Relationship Id="rId12" Type="http://schemas.openxmlformats.org/officeDocument/2006/relationships/hyperlink" Target="https://cowlar.com/" TargetMode="External"/><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hyperlink" Target="https://www.allmeteo.com/" TargetMode="External"/><Relationship Id="rId4" Type="http://schemas.openxmlformats.org/officeDocument/2006/relationships/hyperlink" Target="https://smartelements.io/" TargetMode="External"/><Relationship Id="rId9" Type="http://schemas.openxmlformats.org/officeDocument/2006/relationships/hyperlink" Target="https://arable.com/" TargetMode="External"/><Relationship Id="rId15" Type="http://schemas.openxmlformats.org/officeDocument/2006/relationships/hyperlink" Target="https://farmlogs.com/" TargetMode="External"/><Relationship Id="rId14" Type="http://schemas.openxmlformats.org/officeDocument/2006/relationships/hyperlink" Target="https://soilscout.com/applications/agriculture/" TargetMode="External"/><Relationship Id="rId16" Type="http://schemas.openxmlformats.org/officeDocument/2006/relationships/hyperlink" Target="https://about.cropio.com/#agro" TargetMode="External"/><Relationship Id="rId5" Type="http://schemas.openxmlformats.org/officeDocument/2006/relationships/hyperlink" Target="https://www.pycno.co/" TargetMode="External"/><Relationship Id="rId6" Type="http://schemas.openxmlformats.org/officeDocument/2006/relationships/hyperlink" Target="https://farmappweb.com/" TargetMode="External"/><Relationship Id="rId7" Type="http://schemas.openxmlformats.org/officeDocument/2006/relationships/hyperlink" Target="http://growlink.com/" TargetMode="External"/><Relationship Id="rId8" Type="http://schemas.openxmlformats.org/officeDocument/2006/relationships/hyperlink" Target="https://easternpeak.com/works/io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analyticsindiamag.com/startups-bringing-iot-sensor-based-solutions-defence-sector-india/" TargetMode="External"/><Relationship Id="rId4" Type="http://schemas.openxmlformats.org/officeDocument/2006/relationships/image" Target="../media/image11.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tonboimaging.com/mai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en.wikipedia.org/wiki/CRON_System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9.jp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hyperlink" Target="https://www.youtube.com/watch?v=befIlWZ2T_U" TargetMode="External"/><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14.jp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undp.org/sustainable-development-goal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hyperlink" Target="https://jaljeevanmission.gov.in/"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hyperlink" Target="https://en.wikipedia.org/wiki/Low-power_wide-area_network" TargetMode="External"/><Relationship Id="rId4" Type="http://schemas.openxmlformats.org/officeDocument/2006/relationships/hyperlink" Target="https://ejalshakti.gov.in/jjmreport/IoTMonitoring.aspx"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1" Type="http://schemas.openxmlformats.org/officeDocument/2006/relationships/hyperlink" Target="https://www.digiteum.com/iot-green-energy/" TargetMode="External"/><Relationship Id="rId10" Type="http://schemas.openxmlformats.org/officeDocument/2006/relationships/hyperlink" Target="https://www.dqindia.com/rising-importance-iot-indian-manufacturing-sector/" TargetMode="External"/><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hyperlink" Target="https://ficci.in/spdocument/23092/Future-of-IoT.pdf" TargetMode="External"/><Relationship Id="rId4" Type="http://schemas.openxmlformats.org/officeDocument/2006/relationships/hyperlink" Target="https://pib.gov.in/PressReleasePage.aspx?PRID=1708701" TargetMode="External"/><Relationship Id="rId9" Type="http://schemas.openxmlformats.org/officeDocument/2006/relationships/hyperlink" Target="https://www.financialexpress.com/industry/industry-4-0-technology-the-key-game-changer-for-indian-manufacturing-sector/2199098/" TargetMode="External"/><Relationship Id="rId5" Type="http://schemas.openxmlformats.org/officeDocument/2006/relationships/hyperlink" Target="https://www.wateronline.com/doc/digitizing-the-water-sector-an-opportunity-to-improve-water-quality-0001" TargetMode="External"/><Relationship Id="rId6" Type="http://schemas.openxmlformats.org/officeDocument/2006/relationships/hyperlink" Target="https://www.agrifarming.in/future-of-iot-in-agriculture-in-india-iot-challenges-benefits" TargetMode="External"/><Relationship Id="rId7" Type="http://schemas.openxmlformats.org/officeDocument/2006/relationships/hyperlink" Target="https://easternpeak.com/blog/iot-in-agriculture-technology-use-cases-for-smart-farming-and-challenges-to-consider/" TargetMode="External"/><Relationship Id="rId8" Type="http://schemas.openxmlformats.org/officeDocument/2006/relationships/hyperlink" Target="https://www.prescouter.com/2017/06/internet-of-underwater-thing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ctrTitle"/>
          </p:nvPr>
        </p:nvSpPr>
        <p:spPr>
          <a:xfrm>
            <a:off x="598100" y="930029"/>
            <a:ext cx="8222100" cy="221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Use cases of ‘Internet of Things’ that facilitate sustainable</a:t>
            </a:r>
            <a:endParaRPr/>
          </a:p>
          <a:p>
            <a:pPr indent="0" lvl="0" marL="0" rtl="0" algn="l">
              <a:spcBef>
                <a:spcPts val="0"/>
              </a:spcBef>
              <a:spcAft>
                <a:spcPts val="0"/>
              </a:spcAft>
              <a:buNone/>
            </a:pPr>
            <a:r>
              <a:rPr lang="en"/>
              <a:t>development goals</a:t>
            </a:r>
            <a:endParaRPr/>
          </a:p>
        </p:txBody>
      </p:sp>
      <p:sp>
        <p:nvSpPr>
          <p:cNvPr id="207" name="Google Shape;207;p37"/>
          <p:cNvSpPr txBox="1"/>
          <p:nvPr>
            <p:ph idx="1" type="subTitle"/>
          </p:nvPr>
        </p:nvSpPr>
        <p:spPr>
          <a:xfrm>
            <a:off x="598088" y="3484663"/>
            <a:ext cx="8222100" cy="432900"/>
          </a:xfrm>
          <a:prstGeom prst="rect">
            <a:avLst/>
          </a:prstGeom>
        </p:spPr>
        <p:txBody>
          <a:bodyPr anchorCtr="0" anchor="t" bIns="91425" lIns="91425" spcFirstLastPara="1" rIns="91425" wrap="square" tIns="91425">
            <a:normAutofit fontScale="92500" lnSpcReduction="20000"/>
          </a:bodyPr>
          <a:lstStyle/>
          <a:p>
            <a:pPr indent="457200" lvl="0" marL="4572000" rtl="0" algn="l">
              <a:spcBef>
                <a:spcPts val="0"/>
              </a:spcBef>
              <a:spcAft>
                <a:spcPts val="0"/>
              </a:spcAft>
              <a:buNone/>
            </a:pPr>
            <a:r>
              <a:rPr lang="en"/>
              <a:t>A case study by Group 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idx="1" type="body"/>
          </p:nvPr>
        </p:nvSpPr>
        <p:spPr>
          <a:xfrm>
            <a:off x="311700" y="935175"/>
            <a:ext cx="8520600" cy="3600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750">
                <a:solidFill>
                  <a:srgbClr val="141414"/>
                </a:solidFill>
                <a:latin typeface="Arial"/>
                <a:ea typeface="Arial"/>
                <a:cs typeface="Arial"/>
                <a:sym typeface="Arial"/>
              </a:rPr>
              <a:t>Most current IoT projects can contribute to achieving both the SDGs and the UN’s 2030 mission.</a:t>
            </a:r>
            <a:endParaRPr sz="1750">
              <a:solidFill>
                <a:srgbClr val="141414"/>
              </a:solidFill>
              <a:latin typeface="Arial"/>
              <a:ea typeface="Arial"/>
              <a:cs typeface="Arial"/>
              <a:sym typeface="Arial"/>
            </a:endParaRPr>
          </a:p>
          <a:p>
            <a:pPr indent="-342900" lvl="0" marL="457200" rtl="0" algn="l">
              <a:spcBef>
                <a:spcPts val="0"/>
              </a:spcBef>
              <a:spcAft>
                <a:spcPts val="0"/>
              </a:spcAft>
              <a:buClr>
                <a:srgbClr val="141414"/>
              </a:buClr>
              <a:buSzPts val="1800"/>
              <a:buFont typeface="Arial"/>
              <a:buChar char="❖"/>
            </a:pPr>
            <a:r>
              <a:rPr lang="en" sz="1750">
                <a:solidFill>
                  <a:srgbClr val="141414"/>
                </a:solidFill>
                <a:latin typeface="Arial"/>
                <a:ea typeface="Arial"/>
                <a:cs typeface="Arial"/>
                <a:sym typeface="Arial"/>
              </a:rPr>
              <a:t>Most of existing IoT deployments can address the SDGs.</a:t>
            </a:r>
            <a:endParaRPr sz="1750">
              <a:solidFill>
                <a:srgbClr val="141414"/>
              </a:solidFill>
              <a:latin typeface="Arial"/>
              <a:ea typeface="Arial"/>
              <a:cs typeface="Arial"/>
              <a:sym typeface="Arial"/>
            </a:endParaRPr>
          </a:p>
          <a:p>
            <a:pPr indent="-342900" lvl="0" marL="457200" rtl="0" algn="l">
              <a:spcBef>
                <a:spcPts val="0"/>
              </a:spcBef>
              <a:spcAft>
                <a:spcPts val="0"/>
              </a:spcAft>
              <a:buClr>
                <a:srgbClr val="141414"/>
              </a:buClr>
              <a:buSzPts val="1800"/>
              <a:buFont typeface="Arial"/>
              <a:buChar char="❖"/>
            </a:pPr>
            <a:r>
              <a:rPr lang="en" sz="1748">
                <a:solidFill>
                  <a:srgbClr val="141414"/>
                </a:solidFill>
                <a:latin typeface="Arial"/>
                <a:ea typeface="Arial"/>
                <a:cs typeface="Arial"/>
                <a:sym typeface="Arial"/>
              </a:rPr>
              <a:t>Most projects concentrate on these SDGs:</a:t>
            </a:r>
            <a:endParaRPr sz="1200">
              <a:solidFill>
                <a:srgbClr val="141414"/>
              </a:solidFill>
              <a:latin typeface="Arial"/>
              <a:ea typeface="Arial"/>
              <a:cs typeface="Arial"/>
              <a:sym typeface="Arial"/>
            </a:endParaRPr>
          </a:p>
          <a:p>
            <a:pPr indent="-317500" lvl="1" marL="914400" rtl="0" algn="l">
              <a:spcBef>
                <a:spcPts val="0"/>
              </a:spcBef>
              <a:spcAft>
                <a:spcPts val="0"/>
              </a:spcAft>
              <a:buClr>
                <a:srgbClr val="141414"/>
              </a:buClr>
              <a:buSzPts val="1400"/>
              <a:buFont typeface="Arial"/>
              <a:buChar char="➢"/>
            </a:pPr>
            <a:r>
              <a:rPr lang="en">
                <a:solidFill>
                  <a:srgbClr val="141414"/>
                </a:solidFill>
                <a:latin typeface="Arial"/>
                <a:ea typeface="Arial"/>
                <a:cs typeface="Arial"/>
                <a:sym typeface="Arial"/>
              </a:rPr>
              <a:t>#7 Affordable and clean energy </a:t>
            </a:r>
            <a:endParaRPr>
              <a:solidFill>
                <a:srgbClr val="141414"/>
              </a:solidFill>
              <a:latin typeface="Arial"/>
              <a:ea typeface="Arial"/>
              <a:cs typeface="Arial"/>
              <a:sym typeface="Arial"/>
            </a:endParaRPr>
          </a:p>
          <a:p>
            <a:pPr indent="-317500" lvl="1" marL="914400" rtl="0" algn="l">
              <a:spcBef>
                <a:spcPts val="0"/>
              </a:spcBef>
              <a:spcAft>
                <a:spcPts val="0"/>
              </a:spcAft>
              <a:buClr>
                <a:srgbClr val="141414"/>
              </a:buClr>
              <a:buSzPts val="1400"/>
              <a:buFont typeface="Arial"/>
              <a:buChar char="➢"/>
            </a:pPr>
            <a:r>
              <a:rPr lang="en">
                <a:solidFill>
                  <a:srgbClr val="141414"/>
                </a:solidFill>
                <a:latin typeface="Arial"/>
                <a:ea typeface="Arial"/>
                <a:cs typeface="Arial"/>
                <a:sym typeface="Arial"/>
              </a:rPr>
              <a:t>#3 Good health and well-being </a:t>
            </a:r>
            <a:endParaRPr>
              <a:solidFill>
                <a:srgbClr val="141414"/>
              </a:solidFill>
              <a:latin typeface="Arial"/>
              <a:ea typeface="Arial"/>
              <a:cs typeface="Arial"/>
              <a:sym typeface="Arial"/>
            </a:endParaRPr>
          </a:p>
          <a:p>
            <a:pPr indent="-317500" lvl="1" marL="914400" rtl="0" algn="l">
              <a:spcBef>
                <a:spcPts val="0"/>
              </a:spcBef>
              <a:spcAft>
                <a:spcPts val="0"/>
              </a:spcAft>
              <a:buClr>
                <a:srgbClr val="141414"/>
              </a:buClr>
              <a:buSzPts val="1400"/>
              <a:buFont typeface="Arial"/>
              <a:buChar char="➢"/>
            </a:pPr>
            <a:r>
              <a:rPr lang="en">
                <a:solidFill>
                  <a:srgbClr val="141414"/>
                </a:solidFill>
                <a:latin typeface="Arial"/>
                <a:ea typeface="Arial"/>
                <a:cs typeface="Arial"/>
                <a:sym typeface="Arial"/>
              </a:rPr>
              <a:t>#9 Industry, innovation, and infrastructure</a:t>
            </a:r>
            <a:endParaRPr>
              <a:solidFill>
                <a:srgbClr val="141414"/>
              </a:solidFill>
              <a:latin typeface="Arial"/>
              <a:ea typeface="Arial"/>
              <a:cs typeface="Arial"/>
              <a:sym typeface="Arial"/>
            </a:endParaRPr>
          </a:p>
          <a:p>
            <a:pPr indent="-317500" lvl="1" marL="914400" rtl="0" algn="l">
              <a:spcBef>
                <a:spcPts val="0"/>
              </a:spcBef>
              <a:spcAft>
                <a:spcPts val="0"/>
              </a:spcAft>
              <a:buClr>
                <a:srgbClr val="141414"/>
              </a:buClr>
              <a:buSzPts val="1400"/>
              <a:buFont typeface="Arial"/>
              <a:buChar char="➢"/>
            </a:pPr>
            <a:r>
              <a:rPr lang="en">
                <a:solidFill>
                  <a:srgbClr val="141414"/>
                </a:solidFill>
                <a:latin typeface="Arial"/>
                <a:ea typeface="Arial"/>
                <a:cs typeface="Arial"/>
                <a:sym typeface="Arial"/>
              </a:rPr>
              <a:t>#11 Smart cities and communities </a:t>
            </a:r>
            <a:endParaRPr>
              <a:solidFill>
                <a:srgbClr val="141414"/>
              </a:solidFill>
              <a:latin typeface="Arial"/>
              <a:ea typeface="Arial"/>
              <a:cs typeface="Arial"/>
              <a:sym typeface="Arial"/>
            </a:endParaRPr>
          </a:p>
          <a:p>
            <a:pPr indent="-317500" lvl="1" marL="914400" rtl="0" algn="l">
              <a:spcBef>
                <a:spcPts val="0"/>
              </a:spcBef>
              <a:spcAft>
                <a:spcPts val="0"/>
              </a:spcAft>
              <a:buClr>
                <a:srgbClr val="141414"/>
              </a:buClr>
              <a:buSzPts val="1400"/>
              <a:buFont typeface="Arial"/>
              <a:buChar char="➢"/>
            </a:pPr>
            <a:r>
              <a:rPr lang="en">
                <a:solidFill>
                  <a:srgbClr val="141414"/>
                </a:solidFill>
                <a:latin typeface="Arial"/>
                <a:ea typeface="Arial"/>
                <a:cs typeface="Arial"/>
                <a:sym typeface="Arial"/>
              </a:rPr>
              <a:t>#12 Responsible production and consumption</a:t>
            </a:r>
            <a:endParaRPr>
              <a:solidFill>
                <a:srgbClr val="141414"/>
              </a:solidFill>
              <a:latin typeface="Arial"/>
              <a:ea typeface="Arial"/>
              <a:cs typeface="Arial"/>
              <a:sym typeface="Arial"/>
            </a:endParaRPr>
          </a:p>
          <a:p>
            <a:pPr indent="-317500" lvl="1" marL="914400" rtl="0" algn="l">
              <a:spcBef>
                <a:spcPts val="0"/>
              </a:spcBef>
              <a:spcAft>
                <a:spcPts val="0"/>
              </a:spcAft>
              <a:buClr>
                <a:srgbClr val="141414"/>
              </a:buClr>
              <a:buSzPts val="1400"/>
              <a:buFont typeface="Arial"/>
              <a:buChar char="➢"/>
            </a:pPr>
            <a:r>
              <a:rPr lang="en">
                <a:solidFill>
                  <a:srgbClr val="141414"/>
                </a:solidFill>
                <a:latin typeface="Arial"/>
                <a:ea typeface="Arial"/>
                <a:cs typeface="Arial"/>
                <a:sym typeface="Arial"/>
              </a:rPr>
              <a:t>#16 Peace Justice and strong institutions</a:t>
            </a:r>
            <a:endParaRPr>
              <a:solidFill>
                <a:srgbClr val="141414"/>
              </a:solidFill>
              <a:latin typeface="Arial"/>
              <a:ea typeface="Arial"/>
              <a:cs typeface="Arial"/>
              <a:sym typeface="Arial"/>
            </a:endParaRPr>
          </a:p>
          <a:p>
            <a:pPr indent="-317500" lvl="1" marL="914400" rtl="0" algn="l">
              <a:spcBef>
                <a:spcPts val="0"/>
              </a:spcBef>
              <a:spcAft>
                <a:spcPts val="0"/>
              </a:spcAft>
              <a:buClr>
                <a:srgbClr val="141414"/>
              </a:buClr>
              <a:buSzPts val="1400"/>
              <a:buFont typeface="Arial"/>
              <a:buChar char="➢"/>
            </a:pPr>
            <a:r>
              <a:rPr lang="en">
                <a:solidFill>
                  <a:srgbClr val="141414"/>
                </a:solidFill>
                <a:latin typeface="Arial"/>
                <a:ea typeface="Arial"/>
                <a:cs typeface="Arial"/>
                <a:sym typeface="Arial"/>
              </a:rPr>
              <a:t>#14 life below water</a:t>
            </a:r>
            <a:endParaRPr>
              <a:solidFill>
                <a:srgbClr val="141414"/>
              </a:solidFill>
              <a:latin typeface="Arial"/>
              <a:ea typeface="Arial"/>
              <a:cs typeface="Arial"/>
              <a:sym typeface="Arial"/>
            </a:endParaRPr>
          </a:p>
          <a:p>
            <a:pPr indent="-317500" lvl="1" marL="914400" rtl="0" algn="l">
              <a:spcBef>
                <a:spcPts val="0"/>
              </a:spcBef>
              <a:spcAft>
                <a:spcPts val="0"/>
              </a:spcAft>
              <a:buClr>
                <a:srgbClr val="141414"/>
              </a:buClr>
              <a:buSzPts val="1400"/>
              <a:buFont typeface="Arial"/>
              <a:buChar char="➢"/>
            </a:pPr>
            <a:r>
              <a:rPr lang="en">
                <a:solidFill>
                  <a:srgbClr val="141414"/>
                </a:solidFill>
                <a:latin typeface="Arial"/>
                <a:ea typeface="Arial"/>
                <a:cs typeface="Arial"/>
                <a:sym typeface="Arial"/>
              </a:rPr>
              <a:t>#6 clean water and sanitation</a:t>
            </a:r>
            <a:endParaRPr>
              <a:solidFill>
                <a:srgbClr val="141414"/>
              </a:solidFill>
              <a:latin typeface="Arial"/>
              <a:ea typeface="Arial"/>
              <a:cs typeface="Arial"/>
              <a:sym typeface="Arial"/>
            </a:endParaRPr>
          </a:p>
        </p:txBody>
      </p:sp>
      <p:sp>
        <p:nvSpPr>
          <p:cNvPr id="262" name="Google Shape;262;p46"/>
          <p:cNvSpPr txBox="1"/>
          <p:nvPr>
            <p:ph type="title"/>
          </p:nvPr>
        </p:nvSpPr>
        <p:spPr>
          <a:xfrm>
            <a:off x="311700" y="84175"/>
            <a:ext cx="8520600" cy="7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According to the Mckinsey’s </a:t>
            </a:r>
            <a:r>
              <a:rPr lang="en"/>
              <a:t>research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47"/>
          <p:cNvSpPr txBox="1"/>
          <p:nvPr>
            <p:ph type="title"/>
          </p:nvPr>
        </p:nvSpPr>
        <p:spPr>
          <a:xfrm>
            <a:off x="265500" y="1579725"/>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Affordable</a:t>
            </a:r>
            <a:endParaRPr/>
          </a:p>
          <a:p>
            <a:pPr indent="0" lvl="0" marL="0" rtl="0" algn="ctr">
              <a:spcBef>
                <a:spcPts val="0"/>
              </a:spcBef>
              <a:spcAft>
                <a:spcPts val="0"/>
              </a:spcAft>
              <a:buNone/>
            </a:pPr>
            <a:r>
              <a:rPr lang="en"/>
              <a:t>And</a:t>
            </a:r>
            <a:endParaRPr/>
          </a:p>
          <a:p>
            <a:pPr indent="0" lvl="0" marL="0" rtl="0" algn="ctr">
              <a:spcBef>
                <a:spcPts val="0"/>
              </a:spcBef>
              <a:spcAft>
                <a:spcPts val="0"/>
              </a:spcAft>
              <a:buNone/>
            </a:pPr>
            <a:r>
              <a:rPr lang="en"/>
              <a:t>Clean Energy</a:t>
            </a:r>
            <a:endParaRPr/>
          </a:p>
        </p:txBody>
      </p:sp>
      <p:sp>
        <p:nvSpPr>
          <p:cNvPr id="268" name="Google Shape;268;p47"/>
          <p:cNvSpPr txBox="1"/>
          <p:nvPr>
            <p:ph idx="1" type="subTitle"/>
          </p:nvPr>
        </p:nvSpPr>
        <p:spPr>
          <a:xfrm>
            <a:off x="1341000" y="3144225"/>
            <a:ext cx="2969700" cy="762000"/>
          </a:xfrm>
          <a:prstGeom prst="rect">
            <a:avLst/>
          </a:prstGeom>
        </p:spPr>
        <p:txBody>
          <a:bodyPr anchorCtr="0" anchor="t" bIns="91425" lIns="91425" spcFirstLastPara="1" rIns="91425" wrap="square" tIns="91425">
            <a:noAutofit/>
          </a:bodyPr>
          <a:lstStyle/>
          <a:p>
            <a:pPr indent="-361950" lvl="0" marL="1828800" rtl="0" algn="ctr">
              <a:spcBef>
                <a:spcPts val="0"/>
              </a:spcBef>
              <a:spcAft>
                <a:spcPts val="0"/>
              </a:spcAft>
              <a:buSzPts val="2100"/>
              <a:buChar char="-"/>
            </a:pPr>
            <a:r>
              <a:rPr lang="en"/>
              <a:t>SDG - 7</a:t>
            </a:r>
            <a:endParaRPr/>
          </a:p>
        </p:txBody>
      </p:sp>
      <p:sp>
        <p:nvSpPr>
          <p:cNvPr id="269" name="Google Shape;269;p4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47"/>
          <p:cNvPicPr preferRelativeResize="0"/>
          <p:nvPr/>
        </p:nvPicPr>
        <p:blipFill>
          <a:blip r:embed="rId4">
            <a:alphaModFix/>
          </a:blip>
          <a:stretch>
            <a:fillRect/>
          </a:stretch>
        </p:blipFill>
        <p:spPr>
          <a:xfrm>
            <a:off x="4572000" y="285750"/>
            <a:ext cx="4572000" cy="457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SDG - 7</a:t>
            </a:r>
            <a:endParaRPr/>
          </a:p>
        </p:txBody>
      </p:sp>
      <p:sp>
        <p:nvSpPr>
          <p:cNvPr id="276" name="Google Shape;276;p48"/>
          <p:cNvSpPr txBox="1"/>
          <p:nvPr/>
        </p:nvSpPr>
        <p:spPr>
          <a:xfrm>
            <a:off x="311650" y="1285875"/>
            <a:ext cx="85206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Ensure access to affordable, reliable, sustainable and modern energy for all</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277" name="Google Shape;277;p48"/>
          <p:cNvPicPr preferRelativeResize="0"/>
          <p:nvPr/>
        </p:nvPicPr>
        <p:blipFill>
          <a:blip r:embed="rId3">
            <a:alphaModFix/>
          </a:blip>
          <a:stretch>
            <a:fillRect/>
          </a:stretch>
        </p:blipFill>
        <p:spPr>
          <a:xfrm>
            <a:off x="639425" y="2096875"/>
            <a:ext cx="3855551" cy="2628200"/>
          </a:xfrm>
          <a:prstGeom prst="rect">
            <a:avLst/>
          </a:prstGeom>
          <a:noFill/>
          <a:ln>
            <a:noFill/>
          </a:ln>
        </p:spPr>
      </p:pic>
      <p:pic>
        <p:nvPicPr>
          <p:cNvPr id="278" name="Google Shape;278;p48"/>
          <p:cNvPicPr preferRelativeResize="0"/>
          <p:nvPr/>
        </p:nvPicPr>
        <p:blipFill>
          <a:blip r:embed="rId4">
            <a:alphaModFix/>
          </a:blip>
          <a:stretch>
            <a:fillRect/>
          </a:stretch>
        </p:blipFill>
        <p:spPr>
          <a:xfrm>
            <a:off x="4616750" y="2096875"/>
            <a:ext cx="4333350" cy="262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284" name="Google Shape;284;p49"/>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5" name="Google Shape;285;p49"/>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Opportunities</a:t>
            </a:r>
            <a:endParaRPr>
              <a:solidFill>
                <a:schemeClr val="lt1"/>
              </a:solidFill>
            </a:endParaRPr>
          </a:p>
        </p:txBody>
      </p:sp>
      <p:sp>
        <p:nvSpPr>
          <p:cNvPr id="286" name="Google Shape;286;p49"/>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000000"/>
                </a:solidFill>
                <a:highlight>
                  <a:srgbClr val="FFFFFF"/>
                </a:highlight>
              </a:rPr>
              <a:t>Energy is critical and people with no sustainable access to energy are deprived of the opportunity to become part of national and global progress.</a:t>
            </a:r>
            <a:endParaRPr sz="1600">
              <a:solidFill>
                <a:srgbClr val="000000"/>
              </a:solidFill>
              <a:highlight>
                <a:srgbClr val="FFFFFF"/>
              </a:highlight>
            </a:endParaRPr>
          </a:p>
          <a:p>
            <a:pPr indent="0" lvl="0" marL="0" rtl="0" algn="l">
              <a:spcBef>
                <a:spcPts val="0"/>
              </a:spcBef>
              <a:spcAft>
                <a:spcPts val="800"/>
              </a:spcAft>
              <a:buNone/>
            </a:pPr>
            <a:r>
              <a:t/>
            </a:r>
            <a:endParaRPr sz="1600"/>
          </a:p>
        </p:txBody>
      </p:sp>
      <p:sp>
        <p:nvSpPr>
          <p:cNvPr id="287" name="Google Shape;287;p49"/>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8" name="Google Shape;288;p49"/>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Access</a:t>
            </a:r>
            <a:endParaRPr>
              <a:solidFill>
                <a:schemeClr val="lt1"/>
              </a:solidFill>
            </a:endParaRPr>
          </a:p>
        </p:txBody>
      </p:sp>
      <p:sp>
        <p:nvSpPr>
          <p:cNvPr id="289" name="Google Shape;289;p49"/>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000000"/>
                </a:solidFill>
                <a:highlight>
                  <a:srgbClr val="FFFFFF"/>
                </a:highlight>
              </a:rPr>
              <a:t>One billion people around the world live without access to energy.</a:t>
            </a:r>
            <a:endParaRPr sz="1600">
              <a:solidFill>
                <a:srgbClr val="000000"/>
              </a:solidFill>
              <a:highlight>
                <a:srgbClr val="FFFFFF"/>
              </a:highlight>
            </a:endParaRPr>
          </a:p>
          <a:p>
            <a:pPr indent="0" lvl="0" marL="0" rtl="0" algn="l">
              <a:spcBef>
                <a:spcPts val="0"/>
              </a:spcBef>
              <a:spcAft>
                <a:spcPts val="800"/>
              </a:spcAft>
              <a:buNone/>
            </a:pPr>
            <a:r>
              <a:t/>
            </a:r>
            <a:endParaRPr sz="1600"/>
          </a:p>
        </p:txBody>
      </p:sp>
      <p:sp>
        <p:nvSpPr>
          <p:cNvPr id="290" name="Google Shape;290;p49"/>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1" name="Google Shape;291;p49"/>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Technology</a:t>
            </a:r>
            <a:endParaRPr>
              <a:solidFill>
                <a:schemeClr val="lt1"/>
              </a:solidFill>
            </a:endParaRPr>
          </a:p>
        </p:txBody>
      </p:sp>
      <p:sp>
        <p:nvSpPr>
          <p:cNvPr id="292" name="Google Shape;292;p49"/>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000000"/>
                </a:solidFill>
                <a:highlight>
                  <a:srgbClr val="FFFFFF"/>
                </a:highlight>
              </a:rPr>
              <a:t>39% of the world’s population, do not have access to clean fuels and technologies for cooking.</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 of IOT</a:t>
            </a:r>
            <a:endParaRPr/>
          </a:p>
        </p:txBody>
      </p:sp>
      <p:sp>
        <p:nvSpPr>
          <p:cNvPr id="298" name="Google Shape;298;p50"/>
          <p:cNvSpPr txBox="1"/>
          <p:nvPr/>
        </p:nvSpPr>
        <p:spPr>
          <a:xfrm>
            <a:off x="311700" y="1173600"/>
            <a:ext cx="8520600" cy="3668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Internet of Things is the enabler of the modern energy industry.</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17500" lvl="0" marL="457200" rtl="0" algn="l">
              <a:lnSpc>
                <a:spcPct val="150000"/>
              </a:lnSpc>
              <a:spcBef>
                <a:spcPts val="800"/>
              </a:spcBef>
              <a:spcAft>
                <a:spcPts val="0"/>
              </a:spcAft>
              <a:buSzPts val="1400"/>
              <a:buFont typeface="Roboto"/>
              <a:buChar char="●"/>
            </a:pPr>
            <a:r>
              <a:rPr b="1" lang="en">
                <a:highlight>
                  <a:srgbClr val="FFFFFF"/>
                </a:highlight>
                <a:latin typeface="Roboto"/>
                <a:ea typeface="Roboto"/>
                <a:cs typeface="Roboto"/>
                <a:sym typeface="Roboto"/>
              </a:rPr>
              <a:t>Control and automation</a:t>
            </a:r>
            <a:r>
              <a:rPr lang="en">
                <a:highlight>
                  <a:srgbClr val="FFFFFF"/>
                </a:highlight>
                <a:latin typeface="Roboto"/>
                <a:ea typeface="Roboto"/>
                <a:cs typeface="Roboto"/>
                <a:sym typeface="Roboto"/>
              </a:rPr>
              <a:t> - A</a:t>
            </a:r>
            <a:r>
              <a:rPr lang="en">
                <a:highlight>
                  <a:srgbClr val="FFFFFF"/>
                </a:highlight>
                <a:uFill>
                  <a:noFill/>
                </a:uFill>
                <a:latin typeface="Roboto"/>
                <a:ea typeface="Roboto"/>
                <a:cs typeface="Roboto"/>
                <a:sym typeface="Roboto"/>
                <a:hlinkClick r:id="rId3"/>
              </a:rPr>
              <a:t>utomate the management of wind farms</a:t>
            </a:r>
            <a:r>
              <a:rPr lang="en">
                <a:highlight>
                  <a:srgbClr val="FFFFFF"/>
                </a:highlight>
                <a:latin typeface="Roboto"/>
                <a:ea typeface="Roboto"/>
                <a:cs typeface="Roboto"/>
                <a:sym typeface="Roboto"/>
              </a:rPr>
              <a:t>, optimize maintenance, thus reduce the cost dramatically.</a:t>
            </a:r>
            <a:endParaRPr>
              <a:highlight>
                <a:srgbClr val="FFFFFF"/>
              </a:highlight>
              <a:latin typeface="Roboto"/>
              <a:ea typeface="Roboto"/>
              <a:cs typeface="Roboto"/>
              <a:sym typeface="Roboto"/>
            </a:endParaRPr>
          </a:p>
          <a:p>
            <a:pPr indent="0" lvl="0" marL="457200" rtl="0" algn="l">
              <a:lnSpc>
                <a:spcPct val="150000"/>
              </a:lnSpc>
              <a:spcBef>
                <a:spcPts val="800"/>
              </a:spcBef>
              <a:spcAft>
                <a:spcPts val="0"/>
              </a:spcAft>
              <a:buNone/>
            </a:pPr>
            <a:r>
              <a:t/>
            </a:r>
            <a:endParaRPr>
              <a:highlight>
                <a:srgbClr val="FFFFFF"/>
              </a:highlight>
              <a:latin typeface="Roboto"/>
              <a:ea typeface="Roboto"/>
              <a:cs typeface="Roboto"/>
              <a:sym typeface="Roboto"/>
            </a:endParaRPr>
          </a:p>
          <a:p>
            <a:pPr indent="-317500" lvl="0" marL="457200" rtl="0" algn="l">
              <a:lnSpc>
                <a:spcPct val="150000"/>
              </a:lnSpc>
              <a:spcBef>
                <a:spcPts val="800"/>
              </a:spcBef>
              <a:spcAft>
                <a:spcPts val="0"/>
              </a:spcAft>
              <a:buSzPts val="1400"/>
              <a:buFont typeface="Roboto"/>
              <a:buChar char="●"/>
            </a:pPr>
            <a:r>
              <a:rPr b="1" lang="en">
                <a:highlight>
                  <a:srgbClr val="FFFFFF"/>
                </a:highlight>
                <a:latin typeface="Roboto"/>
                <a:ea typeface="Roboto"/>
                <a:cs typeface="Roboto"/>
                <a:sym typeface="Roboto"/>
              </a:rPr>
              <a:t>Availability </a:t>
            </a:r>
            <a:r>
              <a:rPr lang="en">
                <a:highlight>
                  <a:srgbClr val="FFFFFF"/>
                </a:highlight>
                <a:latin typeface="Roboto"/>
                <a:ea typeface="Roboto"/>
                <a:cs typeface="Roboto"/>
                <a:sym typeface="Roboto"/>
              </a:rPr>
              <a:t>- </a:t>
            </a:r>
            <a:r>
              <a:rPr lang="en" u="sng">
                <a:solidFill>
                  <a:srgbClr val="4A86E8"/>
                </a:solidFill>
                <a:highlight>
                  <a:srgbClr val="FFFFFF"/>
                </a:highlight>
                <a:latin typeface="Roboto"/>
                <a:ea typeface="Roboto"/>
                <a:cs typeface="Roboto"/>
                <a:sym typeface="Roboto"/>
                <a:hlinkClick r:id="rId4">
                  <a:extLst>
                    <a:ext uri="{A12FA001-AC4F-418D-AE19-62706E023703}">
                      <ahyp:hlinkClr val="tx"/>
                    </a:ext>
                  </a:extLst>
                </a:hlinkClick>
              </a:rPr>
              <a:t>Watttime system</a:t>
            </a:r>
            <a:r>
              <a:rPr lang="en">
                <a:solidFill>
                  <a:srgbClr val="4A86E8"/>
                </a:solidFill>
                <a:highlight>
                  <a:srgbClr val="FFFFFF"/>
                </a:highlight>
                <a:latin typeface="Roboto"/>
                <a:ea typeface="Roboto"/>
                <a:cs typeface="Roboto"/>
                <a:sym typeface="Roboto"/>
              </a:rPr>
              <a:t> </a:t>
            </a:r>
            <a:r>
              <a:rPr lang="en">
                <a:highlight>
                  <a:srgbClr val="FFFFFF"/>
                </a:highlight>
                <a:latin typeface="Roboto"/>
                <a:ea typeface="Roboto"/>
                <a:cs typeface="Roboto"/>
                <a:sym typeface="Roboto"/>
              </a:rPr>
              <a:t>is a good example of an IoT solution that makes green energy available to everyone.</a:t>
            </a:r>
            <a:endParaRPr>
              <a:highlight>
                <a:srgbClr val="FFFFFF"/>
              </a:highlight>
              <a:latin typeface="Roboto"/>
              <a:ea typeface="Roboto"/>
              <a:cs typeface="Roboto"/>
              <a:sym typeface="Roboto"/>
            </a:endParaRPr>
          </a:p>
          <a:p>
            <a:pPr indent="0" lvl="0" marL="457200" rtl="0" algn="l">
              <a:lnSpc>
                <a:spcPct val="150000"/>
              </a:lnSpc>
              <a:spcBef>
                <a:spcPts val="800"/>
              </a:spcBef>
              <a:spcAft>
                <a:spcPts val="0"/>
              </a:spcAft>
              <a:buNone/>
            </a:pPr>
            <a:r>
              <a:t/>
            </a:r>
            <a:endParaRPr>
              <a:highlight>
                <a:srgbClr val="FFFFFF"/>
              </a:highlight>
              <a:latin typeface="Roboto"/>
              <a:ea typeface="Roboto"/>
              <a:cs typeface="Roboto"/>
              <a:sym typeface="Roboto"/>
            </a:endParaRPr>
          </a:p>
          <a:p>
            <a:pPr indent="-317500" lvl="0" marL="457200" rtl="0" algn="l">
              <a:lnSpc>
                <a:spcPct val="150000"/>
              </a:lnSpc>
              <a:spcBef>
                <a:spcPts val="800"/>
              </a:spcBef>
              <a:spcAft>
                <a:spcPts val="0"/>
              </a:spcAft>
              <a:buSzPts val="1400"/>
              <a:buFont typeface="Roboto"/>
              <a:buChar char="●"/>
            </a:pPr>
            <a:r>
              <a:rPr b="1" lang="en">
                <a:highlight>
                  <a:srgbClr val="FFFFFF"/>
                </a:highlight>
                <a:latin typeface="Roboto"/>
                <a:ea typeface="Roboto"/>
                <a:cs typeface="Roboto"/>
                <a:sym typeface="Roboto"/>
              </a:rPr>
              <a:t>Cost - Efficiency</a:t>
            </a:r>
            <a:r>
              <a:rPr lang="en">
                <a:highlight>
                  <a:srgbClr val="FFFFFF"/>
                </a:highlight>
                <a:latin typeface="Roboto"/>
                <a:ea typeface="Roboto"/>
                <a:cs typeface="Roboto"/>
                <a:sym typeface="Roboto"/>
              </a:rPr>
              <a:t>	- P</a:t>
            </a:r>
            <a:r>
              <a:rPr lang="en">
                <a:highlight>
                  <a:srgbClr val="FFFFFF"/>
                </a:highlight>
                <a:uFill>
                  <a:noFill/>
                </a:uFill>
                <a:latin typeface="Roboto"/>
                <a:ea typeface="Roboto"/>
                <a:cs typeface="Roboto"/>
                <a:sym typeface="Roboto"/>
                <a:hlinkClick r:id="rId5"/>
              </a:rPr>
              <a:t>ower consumption monitoring and control tools</a:t>
            </a:r>
            <a:r>
              <a:rPr lang="en">
                <a:highlight>
                  <a:srgbClr val="FFFFFF"/>
                </a:highlight>
                <a:latin typeface="Roboto"/>
                <a:ea typeface="Roboto"/>
                <a:cs typeface="Roboto"/>
                <a:sym typeface="Roboto"/>
              </a:rPr>
              <a:t> that eventually help them cut down on the use of electricity and save big money</a:t>
            </a:r>
            <a:endParaRPr>
              <a:highlight>
                <a:srgbClr val="FFFFFF"/>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taken by Indian Government</a:t>
            </a:r>
            <a:endParaRPr/>
          </a:p>
        </p:txBody>
      </p:sp>
      <p:sp>
        <p:nvSpPr>
          <p:cNvPr id="304" name="Google Shape;304;p51"/>
          <p:cNvSpPr txBox="1"/>
          <p:nvPr/>
        </p:nvSpPr>
        <p:spPr>
          <a:xfrm>
            <a:off x="479700" y="1387950"/>
            <a:ext cx="8352600" cy="3232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The government’s </a:t>
            </a:r>
            <a:r>
              <a:rPr lang="en" sz="1600" u="sng">
                <a:solidFill>
                  <a:srgbClr val="1274D0"/>
                </a:solidFill>
                <a:highlight>
                  <a:srgbClr val="FFFFFF"/>
                </a:highlight>
                <a:latin typeface="Roboto"/>
                <a:ea typeface="Roboto"/>
                <a:cs typeface="Roboto"/>
                <a:sym typeface="Roboto"/>
                <a:hlinkClick r:id="rId3">
                  <a:extLst>
                    <a:ext uri="{A12FA001-AC4F-418D-AE19-62706E023703}">
                      <ahyp:hlinkClr val="tx"/>
                    </a:ext>
                  </a:extLst>
                </a:hlinkClick>
              </a:rPr>
              <a:t>National Solar Mission</a:t>
            </a:r>
            <a:r>
              <a:rPr lang="en" sz="1600">
                <a:highlight>
                  <a:srgbClr val="FFFFFF"/>
                </a:highlight>
                <a:latin typeface="Roboto"/>
                <a:ea typeface="Roboto"/>
                <a:cs typeface="Roboto"/>
                <a:sym typeface="Roboto"/>
              </a:rPr>
              <a:t> is playing an important role in the work towards renewable energy, and interventions in rural electrification.</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New ultra-mega power projects are moving India towards achieving universal energy access.</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Some of the government schemes that are taken are listed below.</a:t>
            </a:r>
            <a:endParaRPr sz="1600">
              <a:highlight>
                <a:srgbClr val="FFFFFF"/>
              </a:highlight>
              <a:latin typeface="Roboto"/>
              <a:ea typeface="Roboto"/>
              <a:cs typeface="Roboto"/>
              <a:sym typeface="Roboto"/>
            </a:endParaRPr>
          </a:p>
          <a:p>
            <a:pPr indent="-317500" lvl="1" marL="914400" rtl="0" algn="l">
              <a:spcBef>
                <a:spcPts val="0"/>
              </a:spcBef>
              <a:spcAft>
                <a:spcPts val="0"/>
              </a:spcAft>
              <a:buSzPts val="1400"/>
              <a:buFont typeface="Roboto"/>
              <a:buChar char="○"/>
            </a:pPr>
            <a:r>
              <a:rPr lang="en">
                <a:highlight>
                  <a:srgbClr val="FFFFFF"/>
                </a:highlight>
                <a:latin typeface="Roboto"/>
                <a:ea typeface="Roboto"/>
                <a:cs typeface="Roboto"/>
                <a:sym typeface="Roboto"/>
              </a:rPr>
              <a:t>Scheme to Support Promotion Of Biomass Based Cogeneration In Sugar Mills And Other Industries In The Country (Up To March 2020)</a:t>
            </a:r>
            <a:endParaRPr>
              <a:highlight>
                <a:srgbClr val="FFFFFF"/>
              </a:highlight>
              <a:latin typeface="Roboto"/>
              <a:ea typeface="Roboto"/>
              <a:cs typeface="Roboto"/>
              <a:sym typeface="Roboto"/>
            </a:endParaRPr>
          </a:p>
          <a:p>
            <a:pPr indent="0" lvl="0" marL="914400" rtl="0" algn="l">
              <a:spcBef>
                <a:spcPts val="0"/>
              </a:spcBef>
              <a:spcAft>
                <a:spcPts val="0"/>
              </a:spcAft>
              <a:buNone/>
            </a:pPr>
            <a:r>
              <a:t/>
            </a:r>
            <a:endParaRPr>
              <a:highlight>
                <a:srgbClr val="FFFFFF"/>
              </a:highlight>
              <a:latin typeface="Roboto"/>
              <a:ea typeface="Roboto"/>
              <a:cs typeface="Roboto"/>
              <a:sym typeface="Roboto"/>
            </a:endParaRPr>
          </a:p>
          <a:p>
            <a:pPr indent="-317500" lvl="1" marL="914400" rtl="0" algn="l">
              <a:spcBef>
                <a:spcPts val="0"/>
              </a:spcBef>
              <a:spcAft>
                <a:spcPts val="0"/>
              </a:spcAft>
              <a:buSzPts val="1400"/>
              <a:buFont typeface="Roboto"/>
              <a:buChar char="○"/>
            </a:pPr>
            <a:r>
              <a:rPr lang="en">
                <a:highlight>
                  <a:srgbClr val="FFFFFF"/>
                </a:highlight>
                <a:latin typeface="Roboto"/>
                <a:ea typeface="Roboto"/>
                <a:cs typeface="Roboto"/>
                <a:sym typeface="Roboto"/>
              </a:rPr>
              <a:t>Programme on Energy from Urban, Industrial, Agricultural Wastes/ Residues and Municipal Solid Waste</a:t>
            </a:r>
            <a:endParaRPr>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 of ICT</a:t>
            </a:r>
            <a:endParaRPr/>
          </a:p>
        </p:txBody>
      </p:sp>
      <p:sp>
        <p:nvSpPr>
          <p:cNvPr id="310" name="Google Shape;310;p52"/>
          <p:cNvSpPr txBox="1"/>
          <p:nvPr/>
        </p:nvSpPr>
        <p:spPr>
          <a:xfrm>
            <a:off x="311700" y="1326700"/>
            <a:ext cx="8520600" cy="3232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ICT’s can help accelerate progress towards each of the 17 SDGs.</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The International Telecommunication Union (ITU) is a specialized agency responsible for all matters related to ICT’s.</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ITU strategy is to leverage the power of ICTs to accelerate progress on the SDGs</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900">
              <a:highlight>
                <a:srgbClr val="FFFFFF"/>
              </a:highlight>
            </a:endParaRPr>
          </a:p>
          <a:p>
            <a:pPr indent="0" lvl="0" marL="0" rtl="0" algn="l">
              <a:spcBef>
                <a:spcPts val="0"/>
              </a:spcBef>
              <a:spcAft>
                <a:spcPts val="0"/>
              </a:spcAft>
              <a:buNone/>
            </a:pPr>
            <a:r>
              <a:t/>
            </a:r>
            <a:endParaRPr sz="1900">
              <a:highlight>
                <a:srgbClr val="FFFFFF"/>
              </a:highlight>
            </a:endParaRPr>
          </a:p>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It has helped develop greener ICTs and has outlined how</a:t>
            </a:r>
            <a:r>
              <a:rPr lang="en" sz="1600">
                <a:solidFill>
                  <a:srgbClr val="039BE5"/>
                </a:solidFill>
                <a:highlight>
                  <a:srgbClr val="FFFFFF"/>
                </a:highlight>
                <a:uFill>
                  <a:noFill/>
                </a:uFill>
                <a:latin typeface="Roboto"/>
                <a:ea typeface="Roboto"/>
                <a:cs typeface="Roboto"/>
                <a:sym typeface="Roboto"/>
                <a:hlinkClick r:id="rId3">
                  <a:extLst>
                    <a:ext uri="{A12FA001-AC4F-418D-AE19-62706E023703}">
                      <ahyp:hlinkClr val="tx"/>
                    </a:ext>
                  </a:extLst>
                </a:hlinkClick>
              </a:rPr>
              <a:t> </a:t>
            </a:r>
            <a:r>
              <a:rPr lang="en" sz="1600" u="sng">
                <a:solidFill>
                  <a:srgbClr val="039BE5"/>
                </a:solidFill>
                <a:highlight>
                  <a:srgbClr val="FFFFFF"/>
                </a:highlight>
                <a:latin typeface="Roboto"/>
                <a:ea typeface="Roboto"/>
                <a:cs typeface="Roboto"/>
                <a:sym typeface="Roboto"/>
                <a:hlinkClick r:id="rId4">
                  <a:extLst>
                    <a:ext uri="{A12FA001-AC4F-418D-AE19-62706E023703}">
                      <ahyp:hlinkClr val="tx"/>
                    </a:ext>
                  </a:extLst>
                </a:hlinkClick>
              </a:rPr>
              <a:t>smart grids</a:t>
            </a:r>
            <a:r>
              <a:rPr lang="en" sz="1600">
                <a:highlight>
                  <a:srgbClr val="FFFFFF"/>
                </a:highlight>
                <a:latin typeface="Roboto"/>
                <a:ea typeface="Roboto"/>
                <a:cs typeface="Roboto"/>
                <a:sym typeface="Roboto"/>
              </a:rPr>
              <a:t> can help to build more controllable and efficient energy systems and reduce carbon emissions.</a:t>
            </a:r>
            <a:endParaRPr sz="16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53"/>
          <p:cNvSpPr txBox="1"/>
          <p:nvPr>
            <p:ph type="title"/>
          </p:nvPr>
        </p:nvSpPr>
        <p:spPr>
          <a:xfrm>
            <a:off x="265500" y="1579725"/>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Good Health</a:t>
            </a:r>
            <a:endParaRPr/>
          </a:p>
          <a:p>
            <a:pPr indent="0" lvl="0" marL="0" rtl="0" algn="ctr">
              <a:spcBef>
                <a:spcPts val="0"/>
              </a:spcBef>
              <a:spcAft>
                <a:spcPts val="0"/>
              </a:spcAft>
              <a:buNone/>
            </a:pPr>
            <a:r>
              <a:rPr lang="en"/>
              <a:t>And</a:t>
            </a:r>
            <a:endParaRPr/>
          </a:p>
          <a:p>
            <a:pPr indent="0" lvl="0" marL="0" rtl="0" algn="ctr">
              <a:spcBef>
                <a:spcPts val="0"/>
              </a:spcBef>
              <a:spcAft>
                <a:spcPts val="0"/>
              </a:spcAft>
              <a:buNone/>
            </a:pPr>
            <a:r>
              <a:rPr lang="en"/>
              <a:t>Well-Being</a:t>
            </a:r>
            <a:endParaRPr/>
          </a:p>
        </p:txBody>
      </p:sp>
      <p:sp>
        <p:nvSpPr>
          <p:cNvPr id="316" name="Google Shape;316;p53"/>
          <p:cNvSpPr txBox="1"/>
          <p:nvPr>
            <p:ph idx="1" type="subTitle"/>
          </p:nvPr>
        </p:nvSpPr>
        <p:spPr>
          <a:xfrm>
            <a:off x="1341000" y="3144225"/>
            <a:ext cx="2969700" cy="762000"/>
          </a:xfrm>
          <a:prstGeom prst="rect">
            <a:avLst/>
          </a:prstGeom>
        </p:spPr>
        <p:txBody>
          <a:bodyPr anchorCtr="0" anchor="t" bIns="91425" lIns="91425" spcFirstLastPara="1" rIns="91425" wrap="square" tIns="91425">
            <a:noAutofit/>
          </a:bodyPr>
          <a:lstStyle/>
          <a:p>
            <a:pPr indent="-361950" lvl="0" marL="1828800" rtl="0" algn="l">
              <a:spcBef>
                <a:spcPts val="0"/>
              </a:spcBef>
              <a:spcAft>
                <a:spcPts val="0"/>
              </a:spcAft>
              <a:buSzPts val="2100"/>
              <a:buChar char="-"/>
            </a:pPr>
            <a:r>
              <a:rPr lang="en"/>
              <a:t>SDG - 3</a:t>
            </a:r>
            <a:endParaRPr/>
          </a:p>
        </p:txBody>
      </p:sp>
      <p:sp>
        <p:nvSpPr>
          <p:cNvPr id="317" name="Google Shape;317;p5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318" name="Google Shape;318;p53"/>
          <p:cNvPicPr preferRelativeResize="0"/>
          <p:nvPr/>
        </p:nvPicPr>
        <p:blipFill>
          <a:blip r:embed="rId3">
            <a:alphaModFix/>
          </a:blip>
          <a:stretch>
            <a:fillRect/>
          </a:stretch>
        </p:blipFill>
        <p:spPr>
          <a:xfrm>
            <a:off x="4572000" y="285750"/>
            <a:ext cx="4572000" cy="4572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SDG - 3</a:t>
            </a:r>
            <a:endParaRPr/>
          </a:p>
        </p:txBody>
      </p:sp>
      <p:sp>
        <p:nvSpPr>
          <p:cNvPr id="324" name="Google Shape;324;p54"/>
          <p:cNvSpPr txBox="1"/>
          <p:nvPr/>
        </p:nvSpPr>
        <p:spPr>
          <a:xfrm>
            <a:off x="311650" y="1285875"/>
            <a:ext cx="85206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Ensure healthy lives and promote well-being for all at all ages.</a:t>
            </a:r>
            <a:endParaRPr sz="1800">
              <a:highlight>
                <a:schemeClr val="lt1"/>
              </a:highlight>
              <a:latin typeface="Roboto"/>
              <a:ea typeface="Roboto"/>
              <a:cs typeface="Roboto"/>
              <a:sym typeface="Roboto"/>
            </a:endParaRPr>
          </a:p>
          <a:p>
            <a:pPr indent="0" lvl="0" marL="9144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rPr lang="en" sz="1800">
                <a:highlight>
                  <a:schemeClr val="lt1"/>
                </a:highlight>
                <a:latin typeface="Roboto"/>
                <a:ea typeface="Roboto"/>
                <a:cs typeface="Roboto"/>
                <a:sym typeface="Roboto"/>
              </a:rPr>
              <a:t>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325" name="Google Shape;325;p54"/>
          <p:cNvPicPr preferRelativeResize="0"/>
          <p:nvPr/>
        </p:nvPicPr>
        <p:blipFill>
          <a:blip r:embed="rId3">
            <a:alphaModFix/>
          </a:blip>
          <a:stretch>
            <a:fillRect/>
          </a:stretch>
        </p:blipFill>
        <p:spPr>
          <a:xfrm>
            <a:off x="917300" y="1686225"/>
            <a:ext cx="3376549" cy="3376549"/>
          </a:xfrm>
          <a:prstGeom prst="rect">
            <a:avLst/>
          </a:prstGeom>
          <a:noFill/>
          <a:ln>
            <a:noFill/>
          </a:ln>
        </p:spPr>
      </p:pic>
      <p:pic>
        <p:nvPicPr>
          <p:cNvPr id="326" name="Google Shape;326;p54"/>
          <p:cNvPicPr preferRelativeResize="0"/>
          <p:nvPr/>
        </p:nvPicPr>
        <p:blipFill>
          <a:blip r:embed="rId4">
            <a:alphaModFix/>
          </a:blip>
          <a:stretch>
            <a:fillRect/>
          </a:stretch>
        </p:blipFill>
        <p:spPr>
          <a:xfrm>
            <a:off x="5393675" y="1795788"/>
            <a:ext cx="2444400" cy="315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32" name="Google Shape;332;p55"/>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3" name="Google Shape;333;p55"/>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Deaths</a:t>
            </a:r>
            <a:endParaRPr>
              <a:solidFill>
                <a:schemeClr val="lt1"/>
              </a:solidFill>
            </a:endParaRPr>
          </a:p>
        </p:txBody>
      </p:sp>
      <p:sp>
        <p:nvSpPr>
          <p:cNvPr id="334" name="Google Shape;334;p55"/>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sz="1600">
                <a:solidFill>
                  <a:srgbClr val="000000"/>
                </a:solidFill>
                <a:highlight>
                  <a:srgbClr val="FFFFFF"/>
                </a:highlight>
              </a:rPr>
              <a:t>Despite global progress, an increasing proportion of child deaths occur in sub-Saharan Africa and Southern Asia.</a:t>
            </a:r>
            <a:endParaRPr sz="1600">
              <a:solidFill>
                <a:srgbClr val="000000"/>
              </a:solidFill>
            </a:endParaRPr>
          </a:p>
        </p:txBody>
      </p:sp>
      <p:sp>
        <p:nvSpPr>
          <p:cNvPr id="335" name="Google Shape;335;p55"/>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6" name="Google Shape;336;p55"/>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Access</a:t>
            </a:r>
            <a:endParaRPr>
              <a:solidFill>
                <a:schemeClr val="lt1"/>
              </a:solidFill>
            </a:endParaRPr>
          </a:p>
        </p:txBody>
      </p:sp>
      <p:sp>
        <p:nvSpPr>
          <p:cNvPr id="337" name="Google Shape;337;p55"/>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000000"/>
                </a:solidFill>
                <a:highlight>
                  <a:srgbClr val="FFFFFF"/>
                </a:highlight>
              </a:rPr>
              <a:t>Universal affordable access to healthcare remains a challenge</a:t>
            </a:r>
            <a:endParaRPr sz="1600">
              <a:solidFill>
                <a:srgbClr val="000000"/>
              </a:solidFill>
            </a:endParaRPr>
          </a:p>
          <a:p>
            <a:pPr indent="0" lvl="0" marL="0" rtl="0" algn="l">
              <a:spcBef>
                <a:spcPts val="0"/>
              </a:spcBef>
              <a:spcAft>
                <a:spcPts val="800"/>
              </a:spcAft>
              <a:buNone/>
            </a:pPr>
            <a:r>
              <a:t/>
            </a:r>
            <a:endParaRPr sz="1600">
              <a:solidFill>
                <a:srgbClr val="000000"/>
              </a:solidFill>
              <a:highlight>
                <a:srgbClr val="FFFFFF"/>
              </a:highlight>
            </a:endParaRPr>
          </a:p>
        </p:txBody>
      </p:sp>
      <p:sp>
        <p:nvSpPr>
          <p:cNvPr id="338" name="Google Shape;338;p55"/>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39" name="Google Shape;339;p55"/>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Child Dispatchers</a:t>
            </a:r>
            <a:endParaRPr>
              <a:solidFill>
                <a:schemeClr val="lt1"/>
              </a:solidFill>
            </a:endParaRPr>
          </a:p>
        </p:txBody>
      </p:sp>
      <p:sp>
        <p:nvSpPr>
          <p:cNvPr id="340" name="Google Shape;340;p55"/>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000000"/>
                </a:solidFill>
                <a:highlight>
                  <a:srgbClr val="FFFFFF"/>
                </a:highlight>
              </a:rPr>
              <a:t>Over the years, significant strides have been made in increasing life expectancy and reducing some of the common killers associated with child and maternal mortality.</a:t>
            </a:r>
            <a:endParaRPr sz="16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00"/>
              <a:t>The team</a:t>
            </a:r>
            <a:endParaRPr sz="3500"/>
          </a:p>
        </p:txBody>
      </p:sp>
      <p:sp>
        <p:nvSpPr>
          <p:cNvPr id="213" name="Google Shape;213;p38"/>
          <p:cNvSpPr txBox="1"/>
          <p:nvPr/>
        </p:nvSpPr>
        <p:spPr>
          <a:xfrm>
            <a:off x="375650" y="1170825"/>
            <a:ext cx="8291400" cy="3140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Dhiraj Kumar Ch 						S20190010045</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Naveen Kumar Kalagarla 			S20190010078</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Prem Kumar Reddy Nesanuru  	S20190010127</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Karthik Konyala 	 					S20190010100</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Varun Reddy Chanda  				S20190010027</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Surya Teja Tangirala  				S20190010174</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Happy Kumar 						S20190010061</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Gudda Vikram   						S20190010055</a:t>
            </a:r>
            <a:endParaRPr sz="24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 of IOT</a:t>
            </a:r>
            <a:endParaRPr/>
          </a:p>
        </p:txBody>
      </p:sp>
      <p:sp>
        <p:nvSpPr>
          <p:cNvPr id="346" name="Google Shape;346;p56"/>
          <p:cNvSpPr txBox="1"/>
          <p:nvPr/>
        </p:nvSpPr>
        <p:spPr>
          <a:xfrm>
            <a:off x="311700" y="1181100"/>
            <a:ext cx="8520600" cy="3457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highlight>
                  <a:srgbClr val="FCFCFC"/>
                </a:highlight>
                <a:latin typeface="Roboto"/>
                <a:ea typeface="Roboto"/>
                <a:cs typeface="Roboto"/>
                <a:sym typeface="Roboto"/>
              </a:rPr>
              <a:t>The COVID-19 pandemic has been a pivot for exponential growth of IoT in healthcare</a:t>
            </a:r>
            <a:r>
              <a:rPr lang="en" sz="1600">
                <a:highlight>
                  <a:srgbClr val="FFFFFF"/>
                </a:highlight>
                <a:latin typeface="Roboto"/>
                <a:ea typeface="Roboto"/>
                <a:cs typeface="Roboto"/>
                <a:sym typeface="Roboto"/>
              </a:rPr>
              <a:t>.</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30200" lvl="0" marL="457200" rtl="0" algn="l">
              <a:lnSpc>
                <a:spcPct val="124000"/>
              </a:lnSpc>
              <a:spcBef>
                <a:spcPts val="0"/>
              </a:spcBef>
              <a:spcAft>
                <a:spcPts val="0"/>
              </a:spcAft>
              <a:buSzPts val="1600"/>
              <a:buFont typeface="Roboto"/>
              <a:buChar char="●"/>
            </a:pPr>
            <a:r>
              <a:rPr lang="en" sz="1600">
                <a:highlight>
                  <a:srgbClr val="FCFCFC"/>
                </a:highlight>
                <a:latin typeface="Roboto"/>
                <a:ea typeface="Roboto"/>
                <a:cs typeface="Roboto"/>
                <a:sym typeface="Roboto"/>
              </a:rPr>
              <a:t>Telemedicine: From NASA’s Mercury Program to COVID-19.</a:t>
            </a:r>
            <a:endParaRPr sz="1600">
              <a:highlight>
                <a:srgbClr val="FCFCFC"/>
              </a:highlight>
              <a:latin typeface="Roboto"/>
              <a:ea typeface="Roboto"/>
              <a:cs typeface="Roboto"/>
              <a:sym typeface="Roboto"/>
            </a:endParaRPr>
          </a:p>
          <a:p>
            <a:pPr indent="-311150" lvl="0" marL="914400" rtl="0" algn="l">
              <a:lnSpc>
                <a:spcPct val="124000"/>
              </a:lnSpc>
              <a:spcBef>
                <a:spcPts val="0"/>
              </a:spcBef>
              <a:spcAft>
                <a:spcPts val="0"/>
              </a:spcAft>
              <a:buSzPts val="1300"/>
              <a:buFont typeface="Roboto"/>
              <a:buChar char="-"/>
            </a:pPr>
            <a:r>
              <a:rPr lang="en" sz="1300">
                <a:highlight>
                  <a:srgbClr val="FCFCFC"/>
                </a:highlight>
                <a:latin typeface="Roboto"/>
                <a:ea typeface="Roboto"/>
                <a:cs typeface="Roboto"/>
                <a:sym typeface="Roboto"/>
              </a:rPr>
              <a:t>Telemedicine is an enabler in providing remote care especially in geographically remote areas.</a:t>
            </a:r>
            <a:endParaRPr sz="1300">
              <a:highlight>
                <a:srgbClr val="FCFCFC"/>
              </a:highlight>
              <a:latin typeface="Roboto"/>
              <a:ea typeface="Roboto"/>
              <a:cs typeface="Roboto"/>
              <a:sym typeface="Roboto"/>
            </a:endParaRPr>
          </a:p>
          <a:p>
            <a:pPr indent="-311150" lvl="0" marL="914400" rtl="0" algn="l">
              <a:lnSpc>
                <a:spcPct val="124000"/>
              </a:lnSpc>
              <a:spcBef>
                <a:spcPts val="0"/>
              </a:spcBef>
              <a:spcAft>
                <a:spcPts val="0"/>
              </a:spcAft>
              <a:buClr>
                <a:schemeClr val="lt1"/>
              </a:buClr>
              <a:buSzPts val="1300"/>
              <a:buFont typeface="Roboto"/>
              <a:buChar char="-"/>
            </a:pPr>
            <a:r>
              <a:t/>
            </a:r>
            <a:endParaRPr sz="1300">
              <a:solidFill>
                <a:schemeClr val="lt1"/>
              </a:solidFill>
              <a:highlight>
                <a:srgbClr val="FCFCFC"/>
              </a:highlight>
              <a:latin typeface="Roboto"/>
              <a:ea typeface="Roboto"/>
              <a:cs typeface="Roboto"/>
              <a:sym typeface="Roboto"/>
            </a:endParaRPr>
          </a:p>
          <a:p>
            <a:pPr indent="-311150" lvl="0" marL="914400" rtl="0" algn="l">
              <a:lnSpc>
                <a:spcPct val="124000"/>
              </a:lnSpc>
              <a:spcBef>
                <a:spcPts val="0"/>
              </a:spcBef>
              <a:spcAft>
                <a:spcPts val="0"/>
              </a:spcAft>
              <a:buSzPts val="1300"/>
              <a:buFont typeface="Roboto"/>
              <a:buChar char="-"/>
            </a:pPr>
            <a:r>
              <a:rPr lang="en" sz="1300">
                <a:highlight>
                  <a:srgbClr val="FCFCFC"/>
                </a:highlight>
                <a:latin typeface="Roboto"/>
                <a:ea typeface="Roboto"/>
                <a:cs typeface="Roboto"/>
                <a:sym typeface="Roboto"/>
              </a:rPr>
              <a:t>The recent COVID-19 pandemic has shown the usefulness of telemedicine consultation in breaking the cycle of infection spread and easy access to consultation.</a:t>
            </a:r>
            <a:endParaRPr sz="1300">
              <a:highlight>
                <a:srgbClr val="FCFCFC"/>
              </a:highlight>
              <a:latin typeface="Roboto"/>
              <a:ea typeface="Roboto"/>
              <a:cs typeface="Roboto"/>
              <a:sym typeface="Roboto"/>
            </a:endParaRPr>
          </a:p>
          <a:p>
            <a:pPr indent="0" lvl="0" marL="0" rtl="0" algn="l">
              <a:lnSpc>
                <a:spcPct val="124000"/>
              </a:lnSpc>
              <a:spcBef>
                <a:spcPts val="1700"/>
              </a:spcBef>
              <a:spcAft>
                <a:spcPts val="0"/>
              </a:spcAft>
              <a:buNone/>
            </a:pPr>
            <a:r>
              <a:t/>
            </a:r>
            <a:endParaRPr sz="1300">
              <a:highlight>
                <a:srgbClr val="FCFCFC"/>
              </a:highlight>
              <a:latin typeface="Roboto"/>
              <a:ea typeface="Roboto"/>
              <a:cs typeface="Roboto"/>
              <a:sym typeface="Roboto"/>
            </a:endParaRPr>
          </a:p>
          <a:p>
            <a:pPr indent="-330200" lvl="0" marL="457200" rtl="0" algn="l">
              <a:lnSpc>
                <a:spcPct val="124000"/>
              </a:lnSpc>
              <a:spcBef>
                <a:spcPts val="1700"/>
              </a:spcBef>
              <a:spcAft>
                <a:spcPts val="0"/>
              </a:spcAft>
              <a:buSzPts val="1600"/>
              <a:buFont typeface="Roboto"/>
              <a:buChar char="●"/>
            </a:pPr>
            <a:r>
              <a:rPr lang="en" sz="1600">
                <a:highlight>
                  <a:srgbClr val="FCFCFC"/>
                </a:highlight>
                <a:latin typeface="Roboto"/>
                <a:ea typeface="Roboto"/>
                <a:cs typeface="Roboto"/>
                <a:sym typeface="Roboto"/>
              </a:rPr>
              <a:t>Making Hospitals Smart-Management of Hospital Assets and Workflows.</a:t>
            </a:r>
            <a:endParaRPr sz="1600">
              <a:highlight>
                <a:srgbClr val="FCFCFC"/>
              </a:highlight>
              <a:latin typeface="Roboto"/>
              <a:ea typeface="Roboto"/>
              <a:cs typeface="Roboto"/>
              <a:sym typeface="Roboto"/>
            </a:endParaRPr>
          </a:p>
          <a:p>
            <a:pPr indent="-330200" lvl="0" marL="914400" rtl="0" algn="l">
              <a:lnSpc>
                <a:spcPct val="124000"/>
              </a:lnSpc>
              <a:spcBef>
                <a:spcPts val="0"/>
              </a:spcBef>
              <a:spcAft>
                <a:spcPts val="0"/>
              </a:spcAft>
              <a:buSzPts val="1600"/>
              <a:buFont typeface="Roboto"/>
              <a:buChar char="-"/>
            </a:pPr>
            <a:r>
              <a:rPr lang="en">
                <a:highlight>
                  <a:srgbClr val="FCFCFC"/>
                </a:highlight>
                <a:latin typeface="Roboto"/>
                <a:ea typeface="Roboto"/>
                <a:cs typeface="Roboto"/>
                <a:sym typeface="Roboto"/>
              </a:rPr>
              <a:t>Hospitals can be viewed as asset and information intensive organisations.</a:t>
            </a:r>
            <a:r>
              <a:rPr lang="en" sz="1350">
                <a:solidFill>
                  <a:srgbClr val="333333"/>
                </a:solidFill>
                <a:highlight>
                  <a:srgbClr val="FCFCFC"/>
                </a:highlight>
                <a:latin typeface="Georgia"/>
                <a:ea typeface="Georgia"/>
                <a:cs typeface="Georgia"/>
                <a:sym typeface="Georgia"/>
              </a:rPr>
              <a:t> </a:t>
            </a:r>
            <a:endParaRPr>
              <a:highlight>
                <a:srgbClr val="FCFCFC"/>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taken by Indian Government</a:t>
            </a:r>
            <a:endParaRPr/>
          </a:p>
        </p:txBody>
      </p:sp>
      <p:sp>
        <p:nvSpPr>
          <p:cNvPr id="352" name="Google Shape;352;p57"/>
          <p:cNvSpPr txBox="1"/>
          <p:nvPr/>
        </p:nvSpPr>
        <p:spPr>
          <a:xfrm>
            <a:off x="479700" y="1387950"/>
            <a:ext cx="8352600" cy="233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The Indian government’s </a:t>
            </a:r>
            <a:r>
              <a:rPr lang="en" sz="1600" u="sng">
                <a:solidFill>
                  <a:srgbClr val="1274D0"/>
                </a:solidFill>
                <a:highlight>
                  <a:srgbClr val="FFFFFF"/>
                </a:highlight>
                <a:latin typeface="Roboto"/>
                <a:ea typeface="Roboto"/>
                <a:cs typeface="Roboto"/>
                <a:sym typeface="Roboto"/>
                <a:hlinkClick r:id="rId3">
                  <a:extLst>
                    <a:ext uri="{A12FA001-AC4F-418D-AE19-62706E023703}">
                      <ahyp:hlinkClr val="tx"/>
                    </a:ext>
                  </a:extLst>
                </a:hlinkClick>
              </a:rPr>
              <a:t>National Health Mission</a:t>
            </a:r>
            <a:r>
              <a:rPr lang="en" sz="1600">
                <a:highlight>
                  <a:srgbClr val="FFFFFF"/>
                </a:highlight>
                <a:latin typeface="Roboto"/>
                <a:ea typeface="Roboto"/>
                <a:cs typeface="Roboto"/>
                <a:sym typeface="Roboto"/>
              </a:rPr>
              <a:t> prioritises national wellbeing and is leading change in this area</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India has made some progress in reducing its under-five mortality rate.</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Some of the government schemes that are taken are listed below.</a:t>
            </a:r>
            <a:endParaRPr sz="1600">
              <a:highlight>
                <a:srgbClr val="FFFFFF"/>
              </a:highlight>
              <a:latin typeface="Roboto"/>
              <a:ea typeface="Roboto"/>
              <a:cs typeface="Roboto"/>
              <a:sym typeface="Roboto"/>
            </a:endParaRPr>
          </a:p>
          <a:p>
            <a:pPr indent="-317500" lvl="1" marL="914400" rtl="0" algn="l">
              <a:spcBef>
                <a:spcPts val="0"/>
              </a:spcBef>
              <a:spcAft>
                <a:spcPts val="0"/>
              </a:spcAft>
              <a:buSzPts val="1400"/>
              <a:buFont typeface="Roboto"/>
              <a:buChar char="○"/>
            </a:pPr>
            <a:r>
              <a:rPr lang="en">
                <a:highlight>
                  <a:schemeClr val="lt1"/>
                </a:highlight>
                <a:latin typeface="Roboto"/>
                <a:ea typeface="Roboto"/>
                <a:cs typeface="Roboto"/>
                <a:sym typeface="Roboto"/>
              </a:rPr>
              <a:t>Janani Shishu Suraksha Karyakram (JSSK)</a:t>
            </a:r>
            <a:endParaRPr>
              <a:highlight>
                <a:schemeClr val="lt1"/>
              </a:highlight>
              <a:latin typeface="Roboto"/>
              <a:ea typeface="Roboto"/>
              <a:cs typeface="Roboto"/>
              <a:sym typeface="Roboto"/>
            </a:endParaRPr>
          </a:p>
          <a:p>
            <a:pPr indent="-317500" lvl="1" marL="914400" rtl="0" algn="l">
              <a:lnSpc>
                <a:spcPct val="110000"/>
              </a:lnSpc>
              <a:spcBef>
                <a:spcPts val="0"/>
              </a:spcBef>
              <a:spcAft>
                <a:spcPts val="0"/>
              </a:spcAft>
              <a:buSzPts val="1400"/>
              <a:buFont typeface="Roboto"/>
              <a:buChar char="○"/>
            </a:pPr>
            <a:r>
              <a:rPr lang="en">
                <a:highlight>
                  <a:srgbClr val="FFFFFF"/>
                </a:highlight>
                <a:latin typeface="Roboto"/>
                <a:ea typeface="Roboto"/>
                <a:cs typeface="Roboto"/>
                <a:sym typeface="Roboto"/>
              </a:rPr>
              <a:t>Rashtriya Bal Swasthya Karyakram(RBSK)</a:t>
            </a:r>
            <a:endParaRPr>
              <a:highlight>
                <a:schemeClr val="lt1"/>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 of ICT</a:t>
            </a:r>
            <a:endParaRPr/>
          </a:p>
        </p:txBody>
      </p:sp>
      <p:sp>
        <p:nvSpPr>
          <p:cNvPr id="358" name="Google Shape;358;p58"/>
          <p:cNvSpPr txBox="1"/>
          <p:nvPr/>
        </p:nvSpPr>
        <p:spPr>
          <a:xfrm>
            <a:off x="311700" y="1326700"/>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Direct patient interaction, health informatics and telemedicine can be improved through better connectivity.</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In 2017, ITU and the World Health Organization launched the </a:t>
            </a:r>
            <a:r>
              <a:rPr lang="en" sz="1600">
                <a:highlight>
                  <a:srgbClr val="FFFFFF"/>
                </a:highlight>
                <a:uFill>
                  <a:noFill/>
                </a:uFill>
                <a:latin typeface="Roboto"/>
                <a:ea typeface="Roboto"/>
                <a:cs typeface="Roboto"/>
                <a:sym typeface="Roboto"/>
                <a:hlinkClick r:id="rId3"/>
              </a:rPr>
              <a:t>“Digital Health for Africa”</a:t>
            </a:r>
            <a:r>
              <a:rPr lang="en" sz="1600">
                <a:highlight>
                  <a:srgbClr val="FFFFFF"/>
                </a:highlight>
                <a:latin typeface="Roboto"/>
                <a:ea typeface="Roboto"/>
                <a:cs typeface="Roboto"/>
                <a:sym typeface="Roboto"/>
              </a:rPr>
              <a:t> partnership to scale up the use of digital technologies to strengthen the delivery of public health care services in Africa.</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0" lvl="0" marL="0" rtl="0" algn="l">
              <a:spcBef>
                <a:spcPts val="0"/>
              </a:spcBef>
              <a:spcAft>
                <a:spcPts val="0"/>
              </a:spcAft>
              <a:buNone/>
            </a:pPr>
            <a:r>
              <a:t/>
            </a:r>
            <a:endParaRPr sz="1600">
              <a:highlight>
                <a:srgbClr val="FFFFFF"/>
              </a:highlight>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a:highlight>
                  <a:srgbClr val="FFFFFF"/>
                </a:highlight>
                <a:latin typeface="Roboto"/>
                <a:ea typeface="Roboto"/>
                <a:cs typeface="Roboto"/>
                <a:sym typeface="Roboto"/>
              </a:rPr>
              <a:t>ITU is also developing standards for multimedia systems to support the widespread deployment of e-health applications.</a:t>
            </a:r>
            <a:endParaRPr sz="16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6642650" y="1785450"/>
            <a:ext cx="1877100" cy="157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SDG 9</a:t>
            </a:r>
            <a:endParaRPr/>
          </a:p>
        </p:txBody>
      </p:sp>
      <p:pic>
        <p:nvPicPr>
          <p:cNvPr id="364" name="Google Shape;364;p59"/>
          <p:cNvPicPr preferRelativeResize="0"/>
          <p:nvPr/>
        </p:nvPicPr>
        <p:blipFill rotWithShape="1">
          <a:blip r:embed="rId3">
            <a:alphaModFix/>
          </a:blip>
          <a:srcRect b="-5319" l="-1599" r="-1589" t="-2149"/>
          <a:stretch/>
        </p:blipFill>
        <p:spPr>
          <a:xfrm>
            <a:off x="276850" y="146250"/>
            <a:ext cx="5927100" cy="4851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60"/>
          <p:cNvPicPr preferRelativeResize="0"/>
          <p:nvPr/>
        </p:nvPicPr>
        <p:blipFill>
          <a:blip r:embed="rId3">
            <a:alphaModFix/>
          </a:blip>
          <a:stretch>
            <a:fillRect/>
          </a:stretch>
        </p:blipFill>
        <p:spPr>
          <a:xfrm>
            <a:off x="152400" y="152400"/>
            <a:ext cx="4838700" cy="4838700"/>
          </a:xfrm>
          <a:prstGeom prst="rect">
            <a:avLst/>
          </a:prstGeom>
          <a:noFill/>
          <a:ln>
            <a:noFill/>
          </a:ln>
        </p:spPr>
      </p:pic>
      <p:sp>
        <p:nvSpPr>
          <p:cNvPr id="370" name="Google Shape;370;p60"/>
          <p:cNvSpPr txBox="1"/>
          <p:nvPr/>
        </p:nvSpPr>
        <p:spPr>
          <a:xfrm>
            <a:off x="5838250" y="920700"/>
            <a:ext cx="2096400" cy="31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latin typeface="Comic Sans MS"/>
                <a:ea typeface="Comic Sans MS"/>
                <a:cs typeface="Comic Sans MS"/>
                <a:sym typeface="Comic Sans MS"/>
              </a:rPr>
              <a:t>WHY IOT HERE ?</a:t>
            </a:r>
            <a:endParaRPr sz="4800">
              <a:latin typeface="Comic Sans MS"/>
              <a:ea typeface="Comic Sans MS"/>
              <a:cs typeface="Comic Sans MS"/>
              <a:sym typeface="Comic Sans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1"/>
          <p:cNvPicPr preferRelativeResize="0"/>
          <p:nvPr/>
        </p:nvPicPr>
        <p:blipFill>
          <a:blip r:embed="rId3">
            <a:alphaModFix/>
          </a:blip>
          <a:stretch>
            <a:fillRect/>
          </a:stretch>
        </p:blipFill>
        <p:spPr>
          <a:xfrm>
            <a:off x="365650" y="152400"/>
            <a:ext cx="8434376" cy="4838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 need IOT here ?</a:t>
            </a:r>
            <a:endParaRPr/>
          </a:p>
        </p:txBody>
      </p:sp>
      <p:sp>
        <p:nvSpPr>
          <p:cNvPr id="381" name="Google Shape;381;p6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Industry 4.0 gaining popularity</a:t>
            </a:r>
            <a:endParaRPr sz="2400"/>
          </a:p>
          <a:p>
            <a:pPr indent="-381000" lvl="0" marL="457200" rtl="0" algn="l">
              <a:spcBef>
                <a:spcPts val="0"/>
              </a:spcBef>
              <a:spcAft>
                <a:spcPts val="0"/>
              </a:spcAft>
              <a:buSzPts val="2400"/>
              <a:buChar char="❖"/>
            </a:pPr>
            <a:r>
              <a:rPr lang="en" sz="2400"/>
              <a:t>Big data , data analytics and digital technology is going to play important role.</a:t>
            </a:r>
            <a:endParaRPr sz="2400"/>
          </a:p>
          <a:p>
            <a:pPr indent="-381000" lvl="0" marL="457200" rtl="0" algn="l">
              <a:spcBef>
                <a:spcPts val="0"/>
              </a:spcBef>
              <a:spcAft>
                <a:spcPts val="0"/>
              </a:spcAft>
              <a:buSzPts val="2400"/>
              <a:buChar char="❖"/>
            </a:pPr>
            <a:r>
              <a:rPr lang="en" sz="2400"/>
              <a:t>To increase efficiency </a:t>
            </a:r>
            <a:endParaRPr sz="2400"/>
          </a:p>
          <a:p>
            <a:pPr indent="-381000" lvl="0" marL="457200" rtl="0" algn="l">
              <a:spcBef>
                <a:spcPts val="0"/>
              </a:spcBef>
              <a:spcAft>
                <a:spcPts val="0"/>
              </a:spcAft>
              <a:buSzPts val="2400"/>
              <a:buChar char="❖"/>
            </a:pPr>
            <a:r>
              <a:rPr lang="en" sz="2400"/>
              <a:t>To improve quality of products and services</a:t>
            </a:r>
            <a:endParaRPr sz="2400"/>
          </a:p>
          <a:p>
            <a:pPr indent="-342900" lvl="0" marL="457200" rtl="0" algn="l">
              <a:spcBef>
                <a:spcPts val="0"/>
              </a:spcBef>
              <a:spcAft>
                <a:spcPts val="0"/>
              </a:spcAft>
              <a:buSzPts val="1800"/>
              <a:buChar char="❖"/>
            </a:pPr>
            <a:r>
              <a:rPr lang="en" sz="2400"/>
              <a:t>To reduce cost</a:t>
            </a:r>
            <a:r>
              <a:rPr lang="en"/>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a:t>
            </a:r>
            <a:endParaRPr/>
          </a:p>
        </p:txBody>
      </p:sp>
      <p:sp>
        <p:nvSpPr>
          <p:cNvPr id="387" name="Google Shape;387;p6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SzPts val="2400"/>
              <a:buChar char="❖"/>
            </a:pPr>
            <a:r>
              <a:rPr lang="en" sz="2400"/>
              <a:t>Predictive maintenance : able to determine when piece of equipment will fail before it does.</a:t>
            </a:r>
            <a:endParaRPr sz="2400"/>
          </a:p>
          <a:p>
            <a:pPr indent="-381000" lvl="0" marL="457200" rtl="0" algn="l">
              <a:spcBef>
                <a:spcPts val="0"/>
              </a:spcBef>
              <a:spcAft>
                <a:spcPts val="0"/>
              </a:spcAft>
              <a:buSzPts val="2400"/>
              <a:buChar char="❖"/>
            </a:pPr>
            <a:r>
              <a:rPr lang="en" sz="2400"/>
              <a:t>Smart metering</a:t>
            </a:r>
            <a:endParaRPr sz="2400"/>
          </a:p>
          <a:p>
            <a:pPr indent="-381000" lvl="0" marL="457200" rtl="0" algn="l">
              <a:spcBef>
                <a:spcPts val="0"/>
              </a:spcBef>
              <a:spcAft>
                <a:spcPts val="0"/>
              </a:spcAft>
              <a:buSzPts val="2400"/>
              <a:buChar char="❖"/>
            </a:pPr>
            <a:r>
              <a:rPr lang="en" sz="2400"/>
              <a:t>Asset Tracking</a:t>
            </a:r>
            <a:endParaRPr sz="2400"/>
          </a:p>
          <a:p>
            <a:pPr indent="-381000" lvl="0" marL="457200" rtl="0" algn="l">
              <a:spcBef>
                <a:spcPts val="0"/>
              </a:spcBef>
              <a:spcAft>
                <a:spcPts val="0"/>
              </a:spcAft>
              <a:buSzPts val="2400"/>
              <a:buChar char="❖"/>
            </a:pPr>
            <a:r>
              <a:rPr lang="en" sz="2400"/>
              <a:t>Fleet management : for companies relying on transportation </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Indian Government Initiatives</a:t>
            </a:r>
            <a:endParaRPr/>
          </a:p>
        </p:txBody>
      </p:sp>
      <p:sp>
        <p:nvSpPr>
          <p:cNvPr id="393" name="Google Shape;393;p6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Government will fund exhibition space cost (up-to 80% funding) to 1000 Indian SMEs (Small and Micro Enterprises) who are well credit rated by National Small Industries Corporation/ MSME and, are contributing to IoT industry of India and need international exposure to promote their products at international exhibitions and for study tours, subject to a maximum of Rs.6 lakhs per Enterprise per year.</a:t>
            </a:r>
            <a:endParaRPr/>
          </a:p>
          <a:p>
            <a:pPr indent="-342900" lvl="0" marL="457200" rtl="0" algn="l">
              <a:spcBef>
                <a:spcPts val="0"/>
              </a:spcBef>
              <a:spcAft>
                <a:spcPts val="0"/>
              </a:spcAft>
              <a:buSzPts val="1800"/>
              <a:buChar char="➢"/>
            </a:pPr>
            <a:r>
              <a:rPr lang="en"/>
              <a:t>Government will also fund (up-to 100%) IoT specific study tours by Industry Associations and supporting government organizations. 13 We recommend that government should support the above mentioned initiatives through programs owned by Ministry of MSME.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Indian Government Initiatives</a:t>
            </a:r>
            <a:endParaRPr/>
          </a:p>
        </p:txBody>
      </p:sp>
      <p:sp>
        <p:nvSpPr>
          <p:cNvPr id="399" name="Google Shape;399;p6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The Centre of Excellence (CoE) for Internet of Things (CoE-IoT) will host IoT incubation infrastructure to support start-ups, SMEs, students and other innovators based on membership and support from design to prototype in productizing their ideas. </a:t>
            </a:r>
            <a:endParaRPr/>
          </a:p>
          <a:p>
            <a:pPr indent="-342900" lvl="0" marL="457200" rtl="0" algn="l">
              <a:spcBef>
                <a:spcPts val="0"/>
              </a:spcBef>
              <a:spcAft>
                <a:spcPts val="0"/>
              </a:spcAft>
              <a:buSzPts val="1800"/>
              <a:buChar char="➢"/>
            </a:pPr>
            <a:r>
              <a:rPr lang="en"/>
              <a:t>The CoE-IoT will be set up in major cities for Internet of Things innovation housing hardware design tools, wireless development kits, application sensors, software tools, training on specific technologies, industry interface etc. that otherwise would be difficult to afford for the start-ups, democratizing the innovation process. </a:t>
            </a:r>
            <a:endParaRPr/>
          </a:p>
          <a:p>
            <a:pPr indent="-342900" lvl="0" marL="457200" rtl="0" algn="l">
              <a:spcBef>
                <a:spcPts val="0"/>
              </a:spcBef>
              <a:spcAft>
                <a:spcPts val="0"/>
              </a:spcAft>
              <a:buSzPts val="1800"/>
              <a:buChar char="➢"/>
            </a:pPr>
            <a:r>
              <a:rPr lang="en"/>
              <a:t>The industry liaisoning will be the responsibility of an industry partner NASSCOM, while ERNET will provide the academic interfacing.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3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6000"/>
              <a:t>IoT</a:t>
            </a:r>
            <a:endParaRPr sz="6000"/>
          </a:p>
        </p:txBody>
      </p:sp>
      <p:sp>
        <p:nvSpPr>
          <p:cNvPr id="219" name="Google Shape;219;p3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100"/>
              <a:t>Internet of Things</a:t>
            </a:r>
            <a:endParaRPr sz="3100"/>
          </a:p>
        </p:txBody>
      </p:sp>
      <p:sp>
        <p:nvSpPr>
          <p:cNvPr id="220" name="Google Shape;220;p3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87350" lvl="0" marL="457200" rtl="0" algn="l">
              <a:spcBef>
                <a:spcPts val="0"/>
              </a:spcBef>
              <a:spcAft>
                <a:spcPts val="0"/>
              </a:spcAft>
              <a:buSzPts val="2500"/>
              <a:buChar char="➢"/>
            </a:pPr>
            <a:r>
              <a:rPr lang="en" sz="2500"/>
              <a:t>What</a:t>
            </a:r>
            <a:r>
              <a:rPr lang="en" sz="2500"/>
              <a:t> is IoT?</a:t>
            </a:r>
            <a:endParaRPr sz="2500"/>
          </a:p>
          <a:p>
            <a:pPr indent="-387350" lvl="0" marL="457200" rtl="0" algn="l">
              <a:spcBef>
                <a:spcPts val="0"/>
              </a:spcBef>
              <a:spcAft>
                <a:spcPts val="0"/>
              </a:spcAft>
              <a:buSzPts val="2500"/>
              <a:buChar char="➢"/>
            </a:pPr>
            <a:r>
              <a:rPr lang="en" sz="2500"/>
              <a:t>Why IoT?</a:t>
            </a:r>
            <a:endParaRPr sz="2500"/>
          </a:p>
          <a:p>
            <a:pPr indent="-387350" lvl="0" marL="457200" rtl="0" algn="l">
              <a:spcBef>
                <a:spcPts val="0"/>
              </a:spcBef>
              <a:spcAft>
                <a:spcPts val="0"/>
              </a:spcAft>
              <a:buSzPts val="2500"/>
              <a:buChar char="➢"/>
            </a:pPr>
            <a:r>
              <a:rPr lang="en" sz="2500"/>
              <a:t>IoT in sustainable</a:t>
            </a:r>
            <a:br>
              <a:rPr lang="en" sz="2500"/>
            </a:br>
            <a:r>
              <a:rPr lang="en" sz="2500"/>
              <a:t> development</a:t>
            </a:r>
            <a:endParaRPr sz="2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lt1"/>
                </a:highlight>
              </a:rPr>
              <a:t>Challenges</a:t>
            </a:r>
            <a:r>
              <a:rPr lang="en"/>
              <a:t> </a:t>
            </a:r>
            <a:endParaRPr/>
          </a:p>
        </p:txBody>
      </p:sp>
      <p:sp>
        <p:nvSpPr>
          <p:cNvPr id="405" name="Google Shape;405;p6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Interoperability</a:t>
            </a:r>
            <a:endParaRPr/>
          </a:p>
          <a:p>
            <a:pPr indent="-342900" lvl="0" marL="457200" rtl="0" algn="l">
              <a:spcBef>
                <a:spcPts val="0"/>
              </a:spcBef>
              <a:spcAft>
                <a:spcPts val="0"/>
              </a:spcAft>
              <a:buSzPts val="1800"/>
              <a:buChar char="❖"/>
            </a:pPr>
            <a:r>
              <a:rPr lang="en"/>
              <a:t>Reliability</a:t>
            </a:r>
            <a:endParaRPr/>
          </a:p>
          <a:p>
            <a:pPr indent="-342900" lvl="0" marL="457200" rtl="0" algn="l">
              <a:spcBef>
                <a:spcPts val="0"/>
              </a:spcBef>
              <a:spcAft>
                <a:spcPts val="0"/>
              </a:spcAft>
              <a:buSzPts val="1800"/>
              <a:buChar char="❖"/>
            </a:pPr>
            <a:r>
              <a:rPr lang="en"/>
              <a:t>Security</a:t>
            </a:r>
            <a:endParaRPr/>
          </a:p>
          <a:p>
            <a:pPr indent="-342900" lvl="0" marL="457200" rtl="0" algn="l">
              <a:spcBef>
                <a:spcPts val="0"/>
              </a:spcBef>
              <a:spcAft>
                <a:spcPts val="0"/>
              </a:spcAft>
              <a:buSzPts val="1800"/>
              <a:buChar char="❖"/>
            </a:pPr>
            <a:r>
              <a:rPr lang="en"/>
              <a:t>Network Performance</a:t>
            </a:r>
            <a:endParaRPr/>
          </a:p>
          <a:p>
            <a:pPr indent="-342900" lvl="0" marL="457200" rtl="0" algn="l">
              <a:spcBef>
                <a:spcPts val="0"/>
              </a:spcBef>
              <a:spcAft>
                <a:spcPts val="0"/>
              </a:spcAft>
              <a:buSzPts val="1800"/>
              <a:buChar char="❖"/>
            </a:pPr>
            <a:r>
              <a:rPr lang="en"/>
              <a:t>Scalability</a:t>
            </a:r>
            <a:endParaRPr/>
          </a:p>
          <a:p>
            <a:pPr indent="-342900" lvl="0" marL="457200" rtl="0" algn="l">
              <a:spcBef>
                <a:spcPts val="0"/>
              </a:spcBef>
              <a:spcAft>
                <a:spcPts val="0"/>
              </a:spcAft>
              <a:buSzPts val="1800"/>
              <a:buChar char="❖"/>
            </a:pPr>
            <a:r>
              <a:rPr lang="en"/>
              <a:t>Management</a:t>
            </a:r>
            <a:endParaRPr/>
          </a:p>
          <a:p>
            <a:pPr indent="0" lvl="0" marL="45720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Role of ICT</a:t>
            </a:r>
            <a:endParaRPr/>
          </a:p>
        </p:txBody>
      </p:sp>
      <p:sp>
        <p:nvSpPr>
          <p:cNvPr id="411" name="Google Shape;411;p6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SDG 9</a:t>
            </a:r>
            <a:endParaRPr/>
          </a:p>
        </p:txBody>
      </p:sp>
      <p:sp>
        <p:nvSpPr>
          <p:cNvPr id="412" name="Google Shape;412;p6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Infrastructure is controlled, managed and optimized by ICTs</a:t>
            </a:r>
            <a:endParaRPr/>
          </a:p>
          <a:p>
            <a:pPr indent="-342900" lvl="0" marL="457200" rtl="0" algn="l">
              <a:spcBef>
                <a:spcPts val="0"/>
              </a:spcBef>
              <a:spcAft>
                <a:spcPts val="0"/>
              </a:spcAft>
              <a:buSzPts val="1800"/>
              <a:buChar char="●"/>
            </a:pPr>
            <a:r>
              <a:rPr lang="en"/>
              <a:t>making cities smarter and more sustainable to improve quality of life</a:t>
            </a:r>
            <a:endParaRPr/>
          </a:p>
          <a:p>
            <a:pPr indent="-342900" lvl="0" marL="457200" rtl="0" algn="l">
              <a:spcBef>
                <a:spcPts val="0"/>
              </a:spcBef>
              <a:spcAft>
                <a:spcPts val="0"/>
              </a:spcAft>
              <a:buSzPts val="1800"/>
              <a:buChar char="●"/>
            </a:pPr>
            <a:r>
              <a:rPr lang="en"/>
              <a:t> increase in productivity , highly depends on the effective use of ICTs</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txBox="1"/>
          <p:nvPr>
            <p:ph type="ctrTitle"/>
          </p:nvPr>
        </p:nvSpPr>
        <p:spPr>
          <a:xfrm>
            <a:off x="6742800" y="1734925"/>
            <a:ext cx="2401200" cy="76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SDG 11</a:t>
            </a:r>
            <a:endParaRPr sz="2500"/>
          </a:p>
        </p:txBody>
      </p:sp>
      <p:pic>
        <p:nvPicPr>
          <p:cNvPr id="418" name="Google Shape;418;p68"/>
          <p:cNvPicPr preferRelativeResize="0"/>
          <p:nvPr/>
        </p:nvPicPr>
        <p:blipFill>
          <a:blip r:embed="rId3">
            <a:alphaModFix/>
          </a:blip>
          <a:stretch>
            <a:fillRect/>
          </a:stretch>
        </p:blipFill>
        <p:spPr>
          <a:xfrm>
            <a:off x="255125" y="188575"/>
            <a:ext cx="5684400" cy="4720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t>
            </a:r>
            <a:endParaRPr/>
          </a:p>
        </p:txBody>
      </p:sp>
      <p:sp>
        <p:nvSpPr>
          <p:cNvPr id="424" name="Google Shape;424;p69"/>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5" name="Google Shape;425;p69"/>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5"/>
              <a:buNone/>
            </a:pPr>
            <a:r>
              <a:rPr lang="en" sz="1390">
                <a:solidFill>
                  <a:schemeClr val="lt1"/>
                </a:solidFill>
              </a:rPr>
              <a:t>Challenge 1</a:t>
            </a:r>
            <a:endParaRPr sz="1390">
              <a:solidFill>
                <a:schemeClr val="lt1"/>
              </a:solidFill>
            </a:endParaRPr>
          </a:p>
        </p:txBody>
      </p:sp>
      <p:sp>
        <p:nvSpPr>
          <p:cNvPr id="426" name="Google Shape;426;p69"/>
          <p:cNvSpPr txBox="1"/>
          <p:nvPr>
            <p:ph idx="4294967295" type="body"/>
          </p:nvPr>
        </p:nvSpPr>
        <p:spPr>
          <a:xfrm>
            <a:off x="432350" y="2070575"/>
            <a:ext cx="2471700" cy="265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600"/>
              <a:t> By 2030,</a:t>
            </a:r>
            <a:endParaRPr b="1" sz="1600"/>
          </a:p>
          <a:p>
            <a:pPr indent="-330200" lvl="0" marL="457200" rtl="0" algn="l">
              <a:spcBef>
                <a:spcPts val="800"/>
              </a:spcBef>
              <a:spcAft>
                <a:spcPts val="0"/>
              </a:spcAft>
              <a:buSzPts val="1600"/>
              <a:buAutoNum type="arabicParenR"/>
            </a:pPr>
            <a:r>
              <a:rPr lang="en" sz="1600"/>
              <a:t>More than 4.2 billion people lives in cities.</a:t>
            </a:r>
            <a:endParaRPr sz="1600"/>
          </a:p>
          <a:p>
            <a:pPr indent="-330200" lvl="0" marL="457200" rtl="0" algn="l">
              <a:spcBef>
                <a:spcPts val="0"/>
              </a:spcBef>
              <a:spcAft>
                <a:spcPts val="0"/>
              </a:spcAft>
              <a:buSzPts val="1600"/>
              <a:buAutoNum type="arabicParenR"/>
            </a:pPr>
            <a:r>
              <a:rPr lang="en" sz="1600"/>
              <a:t>43 megacities with each more than 10 million inhabitants.</a:t>
            </a:r>
            <a:endParaRPr sz="1600"/>
          </a:p>
          <a:p>
            <a:pPr indent="0" lvl="0" marL="457200" rtl="0" algn="l">
              <a:spcBef>
                <a:spcPts val="800"/>
              </a:spcBef>
              <a:spcAft>
                <a:spcPts val="0"/>
              </a:spcAft>
              <a:buNone/>
            </a:pPr>
            <a:r>
              <a:t/>
            </a:r>
            <a:endParaRPr b="1" sz="1600"/>
          </a:p>
          <a:p>
            <a:pPr indent="0" lvl="0" marL="0" rtl="0" algn="l">
              <a:spcBef>
                <a:spcPts val="800"/>
              </a:spcBef>
              <a:spcAft>
                <a:spcPts val="800"/>
              </a:spcAft>
              <a:buNone/>
            </a:pPr>
            <a:r>
              <a:t/>
            </a:r>
            <a:endParaRPr b="1" sz="1600"/>
          </a:p>
        </p:txBody>
      </p:sp>
      <p:sp>
        <p:nvSpPr>
          <p:cNvPr id="427" name="Google Shape;427;p69"/>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8" name="Google Shape;428;p69"/>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5"/>
              <a:buNone/>
            </a:pPr>
            <a:r>
              <a:rPr lang="en" sz="1390">
                <a:solidFill>
                  <a:schemeClr val="lt1"/>
                </a:solidFill>
              </a:rPr>
              <a:t>Challenge 2</a:t>
            </a:r>
            <a:endParaRPr sz="1390">
              <a:solidFill>
                <a:schemeClr val="lt1"/>
              </a:solidFill>
            </a:endParaRPr>
          </a:p>
        </p:txBody>
      </p:sp>
      <p:sp>
        <p:nvSpPr>
          <p:cNvPr id="429" name="Google Shape;429;p69"/>
          <p:cNvSpPr txBox="1"/>
          <p:nvPr>
            <p:ph idx="4294967295" type="body"/>
          </p:nvPr>
        </p:nvSpPr>
        <p:spPr>
          <a:xfrm>
            <a:off x="3336146" y="2070575"/>
            <a:ext cx="2471700" cy="26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By 2030,</a:t>
            </a:r>
            <a:endParaRPr b="1" sz="1600"/>
          </a:p>
          <a:p>
            <a:pPr indent="-330200" lvl="0" marL="457200" rtl="0" algn="l">
              <a:spcBef>
                <a:spcPts val="800"/>
              </a:spcBef>
              <a:spcAft>
                <a:spcPts val="0"/>
              </a:spcAft>
              <a:buSzPts val="1600"/>
              <a:buAutoNum type="arabicParenR"/>
            </a:pPr>
            <a:r>
              <a:rPr lang="en" sz="1600"/>
              <a:t>60-80% all energy Consumption.</a:t>
            </a:r>
            <a:endParaRPr sz="1600"/>
          </a:p>
          <a:p>
            <a:pPr indent="-330200" lvl="0" marL="457200" rtl="0" algn="l">
              <a:spcBef>
                <a:spcPts val="0"/>
              </a:spcBef>
              <a:spcAft>
                <a:spcPts val="0"/>
              </a:spcAft>
              <a:buSzPts val="1600"/>
              <a:buAutoNum type="arabicParenR"/>
            </a:pPr>
            <a:r>
              <a:rPr lang="en" sz="1600"/>
              <a:t>75% of planet’s carbon emissions.</a:t>
            </a:r>
            <a:endParaRPr sz="1600"/>
          </a:p>
        </p:txBody>
      </p:sp>
      <p:sp>
        <p:nvSpPr>
          <p:cNvPr id="430" name="Google Shape;430;p69"/>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1" name="Google Shape;431;p69"/>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5"/>
              <a:buNone/>
            </a:pPr>
            <a:r>
              <a:rPr lang="en" sz="1390">
                <a:solidFill>
                  <a:schemeClr val="lt1"/>
                </a:solidFill>
              </a:rPr>
              <a:t>Challenge 3</a:t>
            </a:r>
            <a:endParaRPr sz="1390">
              <a:solidFill>
                <a:schemeClr val="lt1"/>
              </a:solidFill>
            </a:endParaRPr>
          </a:p>
        </p:txBody>
      </p:sp>
      <p:sp>
        <p:nvSpPr>
          <p:cNvPr id="432" name="Google Shape;432;p69"/>
          <p:cNvSpPr txBox="1"/>
          <p:nvPr>
            <p:ph idx="4294967295" type="body"/>
          </p:nvPr>
        </p:nvSpPr>
        <p:spPr>
          <a:xfrm>
            <a:off x="6254226" y="2070575"/>
            <a:ext cx="2471700" cy="2650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494949"/>
              </a:buClr>
              <a:buSzPts val="1600"/>
              <a:buAutoNum type="arabicParenR"/>
            </a:pPr>
            <a:r>
              <a:rPr lang="en" sz="1600">
                <a:solidFill>
                  <a:srgbClr val="494949"/>
                </a:solidFill>
                <a:highlight>
                  <a:srgbClr val="FFFFFF"/>
                </a:highlight>
              </a:rPr>
              <a:t>experiencing congestion, a lack of basic services, a shortage of adequate housing, and declining infrastructure</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0"/>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457200" rtl="0" algn="l">
              <a:spcBef>
                <a:spcPts val="0"/>
              </a:spcBef>
              <a:spcAft>
                <a:spcPts val="0"/>
              </a:spcAft>
              <a:buNone/>
            </a:pPr>
            <a:r>
              <a:rPr lang="en"/>
              <a:t>Why is this Important ?</a:t>
            </a:r>
            <a:endParaRPr/>
          </a:p>
        </p:txBody>
      </p:sp>
      <p:sp>
        <p:nvSpPr>
          <p:cNvPr id="438" name="Google Shape;438;p70"/>
          <p:cNvSpPr txBox="1"/>
          <p:nvPr>
            <p:ph idx="1" type="subTitle"/>
          </p:nvPr>
        </p:nvSpPr>
        <p:spPr>
          <a:xfrm>
            <a:off x="122625" y="2715600"/>
            <a:ext cx="4045200" cy="125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SDG 11	</a:t>
            </a:r>
            <a:endParaRPr/>
          </a:p>
        </p:txBody>
      </p:sp>
      <p:sp>
        <p:nvSpPr>
          <p:cNvPr id="439" name="Google Shape;439;p70"/>
          <p:cNvSpPr txBox="1"/>
          <p:nvPr>
            <p:ph idx="2" type="body"/>
          </p:nvPr>
        </p:nvSpPr>
        <p:spPr>
          <a:xfrm>
            <a:off x="4776225" y="479650"/>
            <a:ext cx="3837000" cy="32148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334327" lvl="0" marL="457200" rtl="0" algn="l">
              <a:spcBef>
                <a:spcPts val="1200"/>
              </a:spcBef>
              <a:spcAft>
                <a:spcPts val="0"/>
              </a:spcAft>
              <a:buSzPct val="100000"/>
              <a:buChar char="●"/>
            </a:pPr>
            <a:r>
              <a:rPr lang="en"/>
              <a:t> Cities are engines for sustainable development.</a:t>
            </a:r>
            <a:endParaRPr/>
          </a:p>
          <a:p>
            <a:pPr indent="-334327" lvl="0" marL="457200" rtl="0" algn="l">
              <a:spcBef>
                <a:spcPts val="0"/>
              </a:spcBef>
              <a:spcAft>
                <a:spcPts val="0"/>
              </a:spcAft>
              <a:buSzPct val="100000"/>
              <a:buChar char="●"/>
            </a:pPr>
            <a:r>
              <a:rPr lang="en"/>
              <a:t>Opportunities for people in urban spaces.</a:t>
            </a:r>
            <a:endParaRPr/>
          </a:p>
          <a:p>
            <a:pPr indent="-334327" lvl="0" marL="457200" rtl="0" algn="l">
              <a:spcBef>
                <a:spcPts val="0"/>
              </a:spcBef>
              <a:spcAft>
                <a:spcPts val="0"/>
              </a:spcAft>
              <a:buSzPct val="100000"/>
              <a:buChar char="●"/>
            </a:pPr>
            <a:r>
              <a:rPr lang="en"/>
              <a:t> Urban areas emmits lot of greenhouse gases and contribute to climate change.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descr="Background pointer shape in timeline graphic" id="444" name="Google Shape;444;p71"/>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45" name="Google Shape;445;p71"/>
          <p:cNvSpPr txBox="1"/>
          <p:nvPr>
            <p:ph idx="4294967295" type="body"/>
          </p:nvPr>
        </p:nvSpPr>
        <p:spPr>
          <a:xfrm>
            <a:off x="340923" y="2336550"/>
            <a:ext cx="1455600" cy="470400"/>
          </a:xfrm>
          <a:prstGeom prst="rect">
            <a:avLst/>
          </a:prstGeom>
        </p:spPr>
        <p:txBody>
          <a:bodyPr anchorCtr="0" anchor="ctr" bIns="91425" lIns="91425" spcFirstLastPara="1" rIns="91425" wrap="square" tIns="91425">
            <a:normAutofit fontScale="70000" lnSpcReduction="20000"/>
          </a:bodyPr>
          <a:lstStyle/>
          <a:p>
            <a:pPr indent="0" lvl="0" marL="0" rtl="0" algn="ctr">
              <a:lnSpc>
                <a:spcPct val="100000"/>
              </a:lnSpc>
              <a:spcBef>
                <a:spcPts val="0"/>
              </a:spcBef>
              <a:spcAft>
                <a:spcPts val="0"/>
              </a:spcAft>
              <a:buNone/>
            </a:pPr>
            <a:r>
              <a:rPr lang="en" sz="1600">
                <a:solidFill>
                  <a:schemeClr val="lt1"/>
                </a:solidFill>
              </a:rPr>
              <a:t>Road Traffic and Smart Parking</a:t>
            </a:r>
            <a:endParaRPr sz="1600">
              <a:solidFill>
                <a:schemeClr val="lt1"/>
              </a:solidFill>
            </a:endParaRPr>
          </a:p>
        </p:txBody>
      </p:sp>
      <p:grpSp>
        <p:nvGrpSpPr>
          <p:cNvPr id="446" name="Google Shape;446;p71"/>
          <p:cNvGrpSpPr/>
          <p:nvPr/>
        </p:nvGrpSpPr>
        <p:grpSpPr>
          <a:xfrm>
            <a:off x="969300" y="1866283"/>
            <a:ext cx="198900" cy="470413"/>
            <a:chOff x="777447" y="1610215"/>
            <a:chExt cx="198900" cy="593656"/>
          </a:xfrm>
        </p:grpSpPr>
        <p:cxnSp>
          <p:nvCxnSpPr>
            <p:cNvPr id="447" name="Google Shape;447;p71"/>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448" name="Google Shape;448;p71"/>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71"/>
          <p:cNvSpPr txBox="1"/>
          <p:nvPr>
            <p:ph idx="4294967295" type="body"/>
          </p:nvPr>
        </p:nvSpPr>
        <p:spPr>
          <a:xfrm>
            <a:off x="132675" y="619625"/>
            <a:ext cx="2389800" cy="11766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b="1" lang="en" sz="3777"/>
              <a:t>Sensors-fetch GPS data,Smart Traffic lights(Cloud),Closed Circuit Television cameras.</a:t>
            </a:r>
            <a:endParaRPr b="1" sz="3777"/>
          </a:p>
          <a:p>
            <a:pPr indent="0" lvl="0" marL="0" rtl="0" algn="l">
              <a:spcBef>
                <a:spcPts val="1200"/>
              </a:spcBef>
              <a:spcAft>
                <a:spcPts val="0"/>
              </a:spcAft>
              <a:buNone/>
            </a:pPr>
            <a:r>
              <a:t/>
            </a:r>
            <a:endParaRPr b="1" sz="1400"/>
          </a:p>
          <a:p>
            <a:pPr indent="0" lvl="0" marL="0" rtl="0" algn="l">
              <a:spcBef>
                <a:spcPts val="1200"/>
              </a:spcBef>
              <a:spcAft>
                <a:spcPts val="1200"/>
              </a:spcAft>
              <a:buNone/>
            </a:pPr>
            <a:r>
              <a:t/>
            </a:r>
            <a:endParaRPr b="1" sz="1400"/>
          </a:p>
        </p:txBody>
      </p:sp>
      <p:sp>
        <p:nvSpPr>
          <p:cNvPr descr="Background pointer shape in timeline graphic" id="450" name="Google Shape;450;p71"/>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1" name="Google Shape;451;p71"/>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rmAutofit fontScale="70000"/>
          </a:bodyPr>
          <a:lstStyle/>
          <a:p>
            <a:pPr indent="0" lvl="0" marL="0" rtl="0" algn="ctr">
              <a:lnSpc>
                <a:spcPct val="100000"/>
              </a:lnSpc>
              <a:spcBef>
                <a:spcPts val="0"/>
              </a:spcBef>
              <a:spcAft>
                <a:spcPts val="0"/>
              </a:spcAft>
              <a:buNone/>
            </a:pPr>
            <a:r>
              <a:rPr lang="en" sz="1600">
                <a:solidFill>
                  <a:schemeClr val="lt1"/>
                </a:solidFill>
              </a:rPr>
              <a:t>Public Transport</a:t>
            </a:r>
            <a:endParaRPr sz="1600">
              <a:solidFill>
                <a:schemeClr val="lt1"/>
              </a:solidFill>
            </a:endParaRPr>
          </a:p>
        </p:txBody>
      </p:sp>
      <p:grpSp>
        <p:nvGrpSpPr>
          <p:cNvPr id="452" name="Google Shape;452;p71"/>
          <p:cNvGrpSpPr/>
          <p:nvPr/>
        </p:nvGrpSpPr>
        <p:grpSpPr>
          <a:xfrm>
            <a:off x="2684632" y="2938958"/>
            <a:ext cx="198900" cy="593656"/>
            <a:chOff x="2223534" y="2938958"/>
            <a:chExt cx="198900" cy="593656"/>
          </a:xfrm>
        </p:grpSpPr>
        <p:cxnSp>
          <p:nvCxnSpPr>
            <p:cNvPr id="453" name="Google Shape;453;p71"/>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454" name="Google Shape;454;p71"/>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71"/>
          <p:cNvSpPr txBox="1"/>
          <p:nvPr>
            <p:ph idx="4294967295" type="body"/>
          </p:nvPr>
        </p:nvSpPr>
        <p:spPr>
          <a:xfrm>
            <a:off x="1244337" y="3757725"/>
            <a:ext cx="2242800" cy="90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1600"/>
              <a:t>Retrieve data from IoT sensors to enhance travelling experience.</a:t>
            </a:r>
            <a:endParaRPr sz="1600"/>
          </a:p>
        </p:txBody>
      </p:sp>
      <p:sp>
        <p:nvSpPr>
          <p:cNvPr descr="Background pointer shape in timeline graphic" id="456" name="Google Shape;456;p71"/>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7" name="Google Shape;457;p71"/>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600">
                <a:solidFill>
                  <a:schemeClr val="lt1"/>
                </a:solidFill>
              </a:rPr>
              <a:t>Utilities</a:t>
            </a:r>
            <a:endParaRPr sz="1600">
              <a:solidFill>
                <a:schemeClr val="lt1"/>
              </a:solidFill>
            </a:endParaRPr>
          </a:p>
        </p:txBody>
      </p:sp>
      <p:grpSp>
        <p:nvGrpSpPr>
          <p:cNvPr id="458" name="Google Shape;458;p71"/>
          <p:cNvGrpSpPr/>
          <p:nvPr/>
        </p:nvGrpSpPr>
        <p:grpSpPr>
          <a:xfrm>
            <a:off x="4329807" y="1742890"/>
            <a:ext cx="198900" cy="593656"/>
            <a:chOff x="3918084" y="1610215"/>
            <a:chExt cx="198900" cy="593656"/>
          </a:xfrm>
        </p:grpSpPr>
        <p:cxnSp>
          <p:nvCxnSpPr>
            <p:cNvPr id="459" name="Google Shape;459;p71"/>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460" name="Google Shape;460;p71"/>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71"/>
          <p:cNvSpPr txBox="1"/>
          <p:nvPr>
            <p:ph idx="4294967295" type="body"/>
          </p:nvPr>
        </p:nvSpPr>
        <p:spPr>
          <a:xfrm>
            <a:off x="3280275" y="867475"/>
            <a:ext cx="2242800" cy="906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1600"/>
              <a:t>Smart meters and Billing, Revealing Consumption patterns</a:t>
            </a:r>
            <a:endParaRPr b="1" sz="1600"/>
          </a:p>
        </p:txBody>
      </p:sp>
      <p:sp>
        <p:nvSpPr>
          <p:cNvPr descr="Background pointer shape in timeline graphic" id="462" name="Google Shape;462;p71"/>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3" name="Google Shape;463;p71"/>
          <p:cNvSpPr txBox="1"/>
          <p:nvPr>
            <p:ph idx="4294967295" type="body"/>
          </p:nvPr>
        </p:nvSpPr>
        <p:spPr>
          <a:xfrm>
            <a:off x="5416700" y="2213300"/>
            <a:ext cx="1574100" cy="593700"/>
          </a:xfrm>
          <a:prstGeom prst="rect">
            <a:avLst/>
          </a:prstGeom>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None/>
            </a:pPr>
            <a:r>
              <a:rPr lang="en" sz="1600">
                <a:solidFill>
                  <a:schemeClr val="lt1"/>
                </a:solidFill>
              </a:rPr>
              <a:t>Waste Management</a:t>
            </a:r>
            <a:endParaRPr sz="1600">
              <a:solidFill>
                <a:schemeClr val="lt1"/>
              </a:solidFill>
            </a:endParaRPr>
          </a:p>
        </p:txBody>
      </p:sp>
      <p:grpSp>
        <p:nvGrpSpPr>
          <p:cNvPr id="464" name="Google Shape;464;p71"/>
          <p:cNvGrpSpPr/>
          <p:nvPr/>
        </p:nvGrpSpPr>
        <p:grpSpPr>
          <a:xfrm>
            <a:off x="5973070" y="2938958"/>
            <a:ext cx="198900" cy="593656"/>
            <a:chOff x="5958946" y="2938958"/>
            <a:chExt cx="198900" cy="593656"/>
          </a:xfrm>
        </p:grpSpPr>
        <p:cxnSp>
          <p:nvCxnSpPr>
            <p:cNvPr id="465" name="Google Shape;465;p71"/>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466" name="Google Shape;466;p71"/>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71"/>
          <p:cNvSpPr txBox="1"/>
          <p:nvPr>
            <p:ph idx="4294967295" type="body"/>
          </p:nvPr>
        </p:nvSpPr>
        <p:spPr>
          <a:xfrm>
            <a:off x="4929375" y="3532625"/>
            <a:ext cx="2286300" cy="1176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en" sz="1400">
                <a:solidFill>
                  <a:srgbClr val="3B3C3D"/>
                </a:solidFill>
                <a:latin typeface="Arial"/>
                <a:ea typeface="Arial"/>
                <a:cs typeface="Arial"/>
                <a:sym typeface="Arial"/>
              </a:rPr>
              <a:t>Each waste container gets a sensor that gathers the data about the level of the waste in a container.</a:t>
            </a:r>
            <a:endParaRPr b="1" sz="1400"/>
          </a:p>
        </p:txBody>
      </p:sp>
      <p:sp>
        <p:nvSpPr>
          <p:cNvPr descr="Background pointer shape in timeline graphic" id="468" name="Google Shape;468;p71"/>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 name="Google Shape;469;p71"/>
          <p:cNvSpPr txBox="1"/>
          <p:nvPr>
            <p:ph idx="4294967295" type="body"/>
          </p:nvPr>
        </p:nvSpPr>
        <p:spPr>
          <a:xfrm>
            <a:off x="7111499" y="2275800"/>
            <a:ext cx="1410000" cy="5313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600">
                <a:solidFill>
                  <a:schemeClr val="lt1"/>
                </a:solidFill>
              </a:rPr>
              <a:t>Environment</a:t>
            </a:r>
            <a:endParaRPr sz="1600">
              <a:solidFill>
                <a:schemeClr val="lt1"/>
              </a:solidFill>
            </a:endParaRPr>
          </a:p>
        </p:txBody>
      </p:sp>
      <p:grpSp>
        <p:nvGrpSpPr>
          <p:cNvPr id="470" name="Google Shape;470;p71"/>
          <p:cNvGrpSpPr/>
          <p:nvPr/>
        </p:nvGrpSpPr>
        <p:grpSpPr>
          <a:xfrm>
            <a:off x="7669807" y="1610215"/>
            <a:ext cx="198900" cy="593656"/>
            <a:chOff x="3918084" y="1610215"/>
            <a:chExt cx="198900" cy="593656"/>
          </a:xfrm>
        </p:grpSpPr>
        <p:cxnSp>
          <p:nvCxnSpPr>
            <p:cNvPr id="471" name="Google Shape;471;p71"/>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472" name="Google Shape;472;p71"/>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71"/>
          <p:cNvSpPr txBox="1"/>
          <p:nvPr>
            <p:ph idx="4294967295" type="body"/>
          </p:nvPr>
        </p:nvSpPr>
        <p:spPr>
          <a:xfrm>
            <a:off x="6545800" y="293803"/>
            <a:ext cx="2242800" cy="11766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b="1" lang="en" sz="2610"/>
              <a:t>Network of Sensors along busy roads and around plants to check air quality.</a:t>
            </a:r>
            <a:endParaRPr b="1" sz="2610"/>
          </a:p>
          <a:p>
            <a:pPr indent="0" lvl="0" marL="0" rtl="0" algn="l">
              <a:spcBef>
                <a:spcPts val="1200"/>
              </a:spcBef>
              <a:spcAft>
                <a:spcPts val="1200"/>
              </a:spcAft>
              <a:buNone/>
            </a:pPr>
            <a:r>
              <a:t/>
            </a:r>
            <a:endParaRPr b="1" sz="1600"/>
          </a:p>
        </p:txBody>
      </p:sp>
      <p:sp>
        <p:nvSpPr>
          <p:cNvPr id="474" name="Google Shape;474;p71"/>
          <p:cNvSpPr txBox="1"/>
          <p:nvPr/>
        </p:nvSpPr>
        <p:spPr>
          <a:xfrm>
            <a:off x="777375" y="0"/>
            <a:ext cx="6667800" cy="4770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rPr lang="en" sz="1900">
                <a:solidFill>
                  <a:srgbClr val="4A86E8"/>
                </a:solidFill>
                <a:latin typeface="Roboto"/>
                <a:ea typeface="Roboto"/>
                <a:cs typeface="Roboto"/>
                <a:sym typeface="Roboto"/>
              </a:rPr>
              <a:t>IoT Use cases for Smart Cities</a:t>
            </a:r>
            <a:endParaRPr sz="1900">
              <a:solidFill>
                <a:srgbClr val="4A86E8"/>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Indian Government Initiatives </a:t>
            </a:r>
            <a:endParaRPr/>
          </a:p>
        </p:txBody>
      </p:sp>
      <p:grpSp>
        <p:nvGrpSpPr>
          <p:cNvPr id="480" name="Google Shape;480;p72"/>
          <p:cNvGrpSpPr/>
          <p:nvPr/>
        </p:nvGrpSpPr>
        <p:grpSpPr>
          <a:xfrm>
            <a:off x="372000" y="1304875"/>
            <a:ext cx="2628925" cy="3416400"/>
            <a:chOff x="431925" y="1304875"/>
            <a:chExt cx="2628925" cy="3416400"/>
          </a:xfrm>
        </p:grpSpPr>
        <p:sp>
          <p:nvSpPr>
            <p:cNvPr id="481" name="Google Shape;481;p72"/>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2"/>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72"/>
          <p:cNvSpPr txBox="1"/>
          <p:nvPr>
            <p:ph idx="4294967295" type="body"/>
          </p:nvPr>
        </p:nvSpPr>
        <p:spPr>
          <a:xfrm>
            <a:off x="506425" y="1304875"/>
            <a:ext cx="24945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Smarts Cities Mission </a:t>
            </a:r>
            <a:endParaRPr>
              <a:solidFill>
                <a:schemeClr val="lt1"/>
              </a:solidFill>
            </a:endParaRPr>
          </a:p>
        </p:txBody>
      </p:sp>
      <p:sp>
        <p:nvSpPr>
          <p:cNvPr id="484" name="Google Shape;484;p72"/>
          <p:cNvSpPr txBox="1"/>
          <p:nvPr>
            <p:ph idx="4294967295" type="body"/>
          </p:nvPr>
        </p:nvSpPr>
        <p:spPr>
          <a:xfrm>
            <a:off x="357950" y="1727000"/>
            <a:ext cx="26289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Launched on 25th june 2015 by hon’ prime minister.</a:t>
            </a:r>
            <a:endParaRPr sz="1500"/>
          </a:p>
          <a:p>
            <a:pPr indent="-323850" lvl="0" marL="457200" rtl="0" algn="l">
              <a:spcBef>
                <a:spcPts val="0"/>
              </a:spcBef>
              <a:spcAft>
                <a:spcPts val="0"/>
              </a:spcAft>
              <a:buSzPts val="1500"/>
              <a:buChar char="●"/>
            </a:pPr>
            <a:r>
              <a:rPr lang="en" sz="1500"/>
              <a:t>100 cities have been selected for developing as smart cities.</a:t>
            </a:r>
            <a:endParaRPr sz="1500"/>
          </a:p>
          <a:p>
            <a:pPr indent="-323850" lvl="0" marL="457200" rtl="0" algn="l">
              <a:spcBef>
                <a:spcPts val="0"/>
              </a:spcBef>
              <a:spcAft>
                <a:spcPts val="0"/>
              </a:spcAft>
              <a:buSzPts val="1500"/>
              <a:buChar char="●"/>
            </a:pPr>
            <a:r>
              <a:rPr lang="en" sz="1500"/>
              <a:t>Participation of private sector through Public private partnerships.</a:t>
            </a:r>
            <a:endParaRPr sz="15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grpSp>
        <p:nvGrpSpPr>
          <p:cNvPr id="485" name="Google Shape;485;p72"/>
          <p:cNvGrpSpPr/>
          <p:nvPr/>
        </p:nvGrpSpPr>
        <p:grpSpPr>
          <a:xfrm>
            <a:off x="3320450" y="1304875"/>
            <a:ext cx="2632500" cy="3416400"/>
            <a:chOff x="3320450" y="1304875"/>
            <a:chExt cx="2632500" cy="3416400"/>
          </a:xfrm>
        </p:grpSpPr>
        <p:sp>
          <p:nvSpPr>
            <p:cNvPr id="486" name="Google Shape;486;p72"/>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2"/>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72"/>
          <p:cNvSpPr txBox="1"/>
          <p:nvPr>
            <p:ph idx="4294967295" type="body"/>
          </p:nvPr>
        </p:nvSpPr>
        <p:spPr>
          <a:xfrm>
            <a:off x="3389450" y="1304875"/>
            <a:ext cx="2494500" cy="46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Awas Yojana</a:t>
            </a:r>
            <a:endParaRPr>
              <a:solidFill>
                <a:schemeClr val="lt1"/>
              </a:solidFill>
            </a:endParaRPr>
          </a:p>
        </p:txBody>
      </p:sp>
      <p:sp>
        <p:nvSpPr>
          <p:cNvPr id="489" name="Google Shape;489;p72"/>
          <p:cNvSpPr txBox="1"/>
          <p:nvPr>
            <p:ph idx="4294967295" type="body"/>
          </p:nvPr>
        </p:nvSpPr>
        <p:spPr>
          <a:xfrm>
            <a:off x="3396775" y="1850300"/>
            <a:ext cx="2478600" cy="2794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500"/>
              <a:t>Launched on 25th june 2015 by hon’ prime minister.</a:t>
            </a:r>
            <a:endParaRPr sz="1500">
              <a:solidFill>
                <a:srgbClr val="323232"/>
              </a:solidFill>
              <a:highlight>
                <a:srgbClr val="FFFFFF"/>
              </a:highlight>
              <a:latin typeface="Arial"/>
              <a:ea typeface="Arial"/>
              <a:cs typeface="Arial"/>
              <a:sym typeface="Arial"/>
            </a:endParaRPr>
          </a:p>
          <a:p>
            <a:pPr indent="-349250" lvl="0" marL="457200" rtl="0" algn="l">
              <a:spcBef>
                <a:spcPts val="0"/>
              </a:spcBef>
              <a:spcAft>
                <a:spcPts val="0"/>
              </a:spcAft>
              <a:buSzPts val="1900"/>
              <a:buChar char="●"/>
            </a:pPr>
            <a:r>
              <a:rPr lang="en" sz="1450">
                <a:solidFill>
                  <a:srgbClr val="323232"/>
                </a:solidFill>
                <a:highlight>
                  <a:srgbClr val="FFFFFF"/>
                </a:highlight>
                <a:latin typeface="Arial"/>
                <a:ea typeface="Arial"/>
                <a:cs typeface="Arial"/>
                <a:sym typeface="Arial"/>
              </a:rPr>
              <a:t>to provide housing for all in urban areas by year 2022.</a:t>
            </a:r>
            <a:endParaRPr sz="1450">
              <a:solidFill>
                <a:srgbClr val="323232"/>
              </a:solidFill>
              <a:highlight>
                <a:srgbClr val="FFFFFF"/>
              </a:highlight>
              <a:latin typeface="Arial"/>
              <a:ea typeface="Arial"/>
              <a:cs typeface="Arial"/>
              <a:sym typeface="Arial"/>
            </a:endParaRPr>
          </a:p>
          <a:p>
            <a:pPr indent="0" lvl="0" marL="457200" rtl="0" algn="l">
              <a:spcBef>
                <a:spcPts val="1200"/>
              </a:spcBef>
              <a:spcAft>
                <a:spcPts val="1200"/>
              </a:spcAft>
              <a:buNone/>
            </a:pPr>
            <a:r>
              <a:t/>
            </a:r>
            <a:endParaRPr sz="1450">
              <a:solidFill>
                <a:srgbClr val="323232"/>
              </a:solidFill>
              <a:highlight>
                <a:srgbClr val="FFFFFF"/>
              </a:highlight>
              <a:latin typeface="Arial"/>
              <a:ea typeface="Arial"/>
              <a:cs typeface="Arial"/>
              <a:sym typeface="Arial"/>
            </a:endParaRPr>
          </a:p>
        </p:txBody>
      </p:sp>
      <p:grpSp>
        <p:nvGrpSpPr>
          <p:cNvPr id="490" name="Google Shape;490;p72"/>
          <p:cNvGrpSpPr/>
          <p:nvPr/>
        </p:nvGrpSpPr>
        <p:grpSpPr>
          <a:xfrm>
            <a:off x="6212550" y="1304875"/>
            <a:ext cx="2632500" cy="3416400"/>
            <a:chOff x="6212550" y="1304875"/>
            <a:chExt cx="2632500" cy="3416400"/>
          </a:xfrm>
        </p:grpSpPr>
        <p:sp>
          <p:nvSpPr>
            <p:cNvPr id="491" name="Google Shape;491;p72"/>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2"/>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72"/>
          <p:cNvSpPr txBox="1"/>
          <p:nvPr>
            <p:ph idx="4294967295" type="body"/>
          </p:nvPr>
        </p:nvSpPr>
        <p:spPr>
          <a:xfrm>
            <a:off x="6272475" y="1304875"/>
            <a:ext cx="2494500" cy="46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AMRUT Scheme</a:t>
            </a:r>
            <a:endParaRPr>
              <a:solidFill>
                <a:schemeClr val="lt1"/>
              </a:solidFill>
            </a:endParaRPr>
          </a:p>
        </p:txBody>
      </p:sp>
      <p:sp>
        <p:nvSpPr>
          <p:cNvPr id="494" name="Google Shape;494;p72"/>
          <p:cNvSpPr txBox="1"/>
          <p:nvPr>
            <p:ph idx="4294967295" type="body"/>
          </p:nvPr>
        </p:nvSpPr>
        <p:spPr>
          <a:xfrm>
            <a:off x="6286400" y="1850300"/>
            <a:ext cx="2478600" cy="27948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333333"/>
              </a:buClr>
              <a:buSzPts val="1350"/>
              <a:buChar char="●"/>
            </a:pPr>
            <a:r>
              <a:rPr lang="en" sz="1350">
                <a:solidFill>
                  <a:srgbClr val="333333"/>
                </a:solidFill>
                <a:highlight>
                  <a:srgbClr val="FFFFFF"/>
                </a:highlight>
              </a:rPr>
              <a:t>To ensure a proper supply of water and a sewage connection in every household.</a:t>
            </a:r>
            <a:endParaRPr sz="1350">
              <a:solidFill>
                <a:srgbClr val="333333"/>
              </a:solidFill>
              <a:highlight>
                <a:srgbClr val="FFFFFF"/>
              </a:highlight>
            </a:endParaRPr>
          </a:p>
          <a:p>
            <a:pPr indent="-320675" lvl="0" marL="457200" rtl="0" algn="l">
              <a:spcBef>
                <a:spcPts val="0"/>
              </a:spcBef>
              <a:spcAft>
                <a:spcPts val="0"/>
              </a:spcAft>
              <a:buClr>
                <a:srgbClr val="333333"/>
              </a:buClr>
              <a:buSzPts val="1450"/>
              <a:buChar char="●"/>
            </a:pPr>
            <a:r>
              <a:rPr lang="en" sz="1450">
                <a:solidFill>
                  <a:srgbClr val="333333"/>
                </a:solidFill>
                <a:highlight>
                  <a:srgbClr val="FFFFFF"/>
                </a:highlight>
              </a:rPr>
              <a:t>Latest developments includes sewage treatment plans(STPS),Online building permission system.</a:t>
            </a:r>
            <a:endParaRPr sz="1450">
              <a:solidFill>
                <a:srgbClr val="333333"/>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Role of ICT </a:t>
            </a:r>
            <a:endParaRPr/>
          </a:p>
        </p:txBody>
      </p:sp>
      <p:sp>
        <p:nvSpPr>
          <p:cNvPr id="500" name="Google Shape;500;p7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SGD 11</a:t>
            </a:r>
            <a:endParaRPr/>
          </a:p>
        </p:txBody>
      </p:sp>
      <p:sp>
        <p:nvSpPr>
          <p:cNvPr id="501" name="Google Shape;501;p7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6400"/>
          </a:p>
          <a:p>
            <a:pPr indent="-342900" lvl="0" marL="457200" rtl="0" algn="l">
              <a:spcBef>
                <a:spcPts val="1200"/>
              </a:spcBef>
              <a:spcAft>
                <a:spcPts val="0"/>
              </a:spcAft>
              <a:buSzPct val="100000"/>
              <a:buChar char="●"/>
            </a:pPr>
            <a:r>
              <a:rPr lang="en" sz="7200"/>
              <a:t>ICT has a crucial role in sustainable smart cities.</a:t>
            </a:r>
            <a:endParaRPr sz="7200"/>
          </a:p>
          <a:p>
            <a:pPr indent="-342900" lvl="0" marL="457200" rtl="0" algn="l">
              <a:spcBef>
                <a:spcPts val="1000"/>
              </a:spcBef>
              <a:spcAft>
                <a:spcPts val="0"/>
              </a:spcAft>
              <a:buSzPct val="100000"/>
              <a:buChar char="●"/>
            </a:pPr>
            <a:r>
              <a:rPr lang="en" sz="7200"/>
              <a:t>ICT-enabled information and knowledge sharing.</a:t>
            </a:r>
            <a:endParaRPr sz="7200"/>
          </a:p>
          <a:p>
            <a:pPr indent="-342900" lvl="0" marL="457200" rtl="0" algn="l">
              <a:spcBef>
                <a:spcPts val="1000"/>
              </a:spcBef>
              <a:spcAft>
                <a:spcPts val="0"/>
              </a:spcAft>
              <a:buSzPct val="100000"/>
              <a:buChar char="●"/>
            </a:pPr>
            <a:r>
              <a:rPr lang="en" sz="7200"/>
              <a:t>ICT-enabled forecasts.</a:t>
            </a:r>
            <a:endParaRPr sz="7200"/>
          </a:p>
          <a:p>
            <a:pPr indent="-342900" lvl="0" marL="457200" rtl="0" algn="l">
              <a:spcBef>
                <a:spcPts val="1000"/>
              </a:spcBef>
              <a:spcAft>
                <a:spcPts val="0"/>
              </a:spcAft>
              <a:buSzPct val="100000"/>
              <a:buChar char="●"/>
            </a:pPr>
            <a:r>
              <a:rPr lang="en" sz="7200"/>
              <a:t>ICT-enabled integration.</a:t>
            </a:r>
            <a:endParaRPr sz="7200"/>
          </a:p>
          <a:p>
            <a:pPr indent="0" lvl="0" marL="0" rtl="0" algn="l">
              <a:spcBef>
                <a:spcPts val="10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4"/>
          <p:cNvSpPr txBox="1"/>
          <p:nvPr>
            <p:ph type="title"/>
          </p:nvPr>
        </p:nvSpPr>
        <p:spPr>
          <a:xfrm>
            <a:off x="224600" y="1421000"/>
            <a:ext cx="4045200" cy="1564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Responsible Consumption and Production</a:t>
            </a:r>
            <a:endParaRPr/>
          </a:p>
        </p:txBody>
      </p:sp>
      <p:sp>
        <p:nvSpPr>
          <p:cNvPr id="507" name="Google Shape;507;p74"/>
          <p:cNvSpPr txBox="1"/>
          <p:nvPr>
            <p:ph idx="1" type="subTitle"/>
          </p:nvPr>
        </p:nvSpPr>
        <p:spPr>
          <a:xfrm>
            <a:off x="265500" y="3150001"/>
            <a:ext cx="4045200" cy="1269300"/>
          </a:xfrm>
          <a:prstGeom prst="rect">
            <a:avLst/>
          </a:prstGeom>
        </p:spPr>
        <p:txBody>
          <a:bodyPr anchorCtr="0" anchor="t" bIns="91425" lIns="91425" spcFirstLastPara="1" rIns="91425" wrap="square" tIns="91425">
            <a:normAutofit/>
          </a:bodyPr>
          <a:lstStyle/>
          <a:p>
            <a:pPr indent="-361950" lvl="0" marL="1828800" rtl="0" algn="ctr">
              <a:spcBef>
                <a:spcPts val="0"/>
              </a:spcBef>
              <a:spcAft>
                <a:spcPts val="0"/>
              </a:spcAft>
              <a:buSzPts val="2100"/>
              <a:buChar char="-"/>
            </a:pPr>
            <a:r>
              <a:rPr lang="en"/>
              <a:t>12 SDG</a:t>
            </a:r>
            <a:endParaRPr/>
          </a:p>
        </p:txBody>
      </p:sp>
      <p:sp>
        <p:nvSpPr>
          <p:cNvPr id="508" name="Google Shape;508;p7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509" name="Google Shape;509;p74"/>
          <p:cNvPicPr preferRelativeResize="0"/>
          <p:nvPr/>
        </p:nvPicPr>
        <p:blipFill>
          <a:blip r:embed="rId3">
            <a:alphaModFix/>
          </a:blip>
          <a:stretch>
            <a:fillRect/>
          </a:stretch>
        </p:blipFill>
        <p:spPr>
          <a:xfrm>
            <a:off x="4572000" y="320125"/>
            <a:ext cx="4572000" cy="44563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does</a:t>
            </a:r>
            <a:r>
              <a:rPr b="1" lang="en"/>
              <a:t> SDG-12 do?</a:t>
            </a:r>
            <a:endParaRPr b="1"/>
          </a:p>
        </p:txBody>
      </p:sp>
      <p:sp>
        <p:nvSpPr>
          <p:cNvPr id="515" name="Google Shape;515;p7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Clr>
                <a:srgbClr val="674EA7"/>
              </a:buClr>
              <a:buSzPts val="2700"/>
              <a:buFont typeface="Arial"/>
              <a:buChar char="❏"/>
            </a:pPr>
            <a:r>
              <a:rPr lang="en" sz="2700">
                <a:solidFill>
                  <a:srgbClr val="674EA7"/>
                </a:solidFill>
                <a:latin typeface="Arial"/>
                <a:ea typeface="Arial"/>
                <a:cs typeface="Arial"/>
                <a:sym typeface="Arial"/>
              </a:rPr>
              <a:t>use of natural resources</a:t>
            </a:r>
            <a:endParaRPr sz="2700">
              <a:solidFill>
                <a:srgbClr val="674EA7"/>
              </a:solidFill>
              <a:latin typeface="Arial"/>
              <a:ea typeface="Arial"/>
              <a:cs typeface="Arial"/>
              <a:sym typeface="Arial"/>
            </a:endParaRPr>
          </a:p>
          <a:p>
            <a:pPr indent="-412750" lvl="0" marL="457200" rtl="0" algn="l">
              <a:spcBef>
                <a:spcPts val="0"/>
              </a:spcBef>
              <a:spcAft>
                <a:spcPts val="0"/>
              </a:spcAft>
              <a:buClr>
                <a:srgbClr val="674EA7"/>
              </a:buClr>
              <a:buSzPts val="2900"/>
              <a:buFont typeface="Arial"/>
              <a:buChar char="❏"/>
            </a:pPr>
            <a:r>
              <a:rPr lang="en" sz="2700">
                <a:solidFill>
                  <a:srgbClr val="674EA7"/>
                </a:solidFill>
                <a:latin typeface="Arial"/>
                <a:ea typeface="Arial"/>
                <a:cs typeface="Arial"/>
                <a:sym typeface="Arial"/>
              </a:rPr>
              <a:t>food waste reduction through prevention </a:t>
            </a:r>
            <a:endParaRPr sz="2900">
              <a:solidFill>
                <a:srgbClr val="674EA7"/>
              </a:solidFill>
              <a:latin typeface="Arial"/>
              <a:ea typeface="Arial"/>
              <a:cs typeface="Arial"/>
              <a:sym typeface="Arial"/>
            </a:endParaRPr>
          </a:p>
          <a:p>
            <a:pPr indent="-412750" lvl="0" marL="457200" rtl="0" algn="l">
              <a:spcBef>
                <a:spcPts val="0"/>
              </a:spcBef>
              <a:spcAft>
                <a:spcPts val="0"/>
              </a:spcAft>
              <a:buClr>
                <a:srgbClr val="674EA7"/>
              </a:buClr>
              <a:buSzPts val="2900"/>
              <a:buFont typeface="Arial"/>
              <a:buChar char="❏"/>
            </a:pPr>
            <a:r>
              <a:rPr lang="en" sz="2700">
                <a:solidFill>
                  <a:srgbClr val="674EA7"/>
                </a:solidFill>
                <a:latin typeface="Arial"/>
                <a:ea typeface="Arial"/>
                <a:cs typeface="Arial"/>
                <a:sym typeface="Arial"/>
              </a:rPr>
              <a:t>reduction , recycling and reuse </a:t>
            </a:r>
            <a:endParaRPr sz="2700">
              <a:solidFill>
                <a:srgbClr val="674EA7"/>
              </a:solidFill>
              <a:latin typeface="Arial"/>
              <a:ea typeface="Arial"/>
              <a:cs typeface="Arial"/>
              <a:sym typeface="Arial"/>
            </a:endParaRPr>
          </a:p>
          <a:p>
            <a:pPr indent="-412750" lvl="0" marL="457200" rtl="0" algn="l">
              <a:spcBef>
                <a:spcPts val="0"/>
              </a:spcBef>
              <a:spcAft>
                <a:spcPts val="0"/>
              </a:spcAft>
              <a:buClr>
                <a:srgbClr val="674EA7"/>
              </a:buClr>
              <a:buSzPts val="2900"/>
              <a:buFont typeface="Arial"/>
              <a:buChar char="❏"/>
            </a:pPr>
            <a:r>
              <a:rPr lang="en" sz="2700">
                <a:solidFill>
                  <a:srgbClr val="674EA7"/>
                </a:solidFill>
                <a:latin typeface="Arial"/>
                <a:ea typeface="Arial"/>
                <a:cs typeface="Arial"/>
                <a:sym typeface="Arial"/>
              </a:rPr>
              <a:t>environmentally sound management of chemicals</a:t>
            </a:r>
            <a:endParaRPr sz="2900">
              <a:solidFill>
                <a:srgbClr val="674EA7"/>
              </a:solidFill>
              <a:latin typeface="Arial"/>
              <a:ea typeface="Arial"/>
              <a:cs typeface="Arial"/>
              <a:sym typeface="Arial"/>
            </a:endParaRPr>
          </a:p>
          <a:p>
            <a:pPr indent="0" lvl="0" marL="457200" rtl="0" algn="l">
              <a:spcBef>
                <a:spcPts val="1600"/>
              </a:spcBef>
              <a:spcAft>
                <a:spcPts val="1600"/>
              </a:spcAft>
              <a:buNone/>
            </a:pPr>
            <a:r>
              <a:t/>
            </a:r>
            <a:endParaRPr>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IoT?</a:t>
            </a:r>
            <a:endParaRPr/>
          </a:p>
        </p:txBody>
      </p:sp>
      <p:sp>
        <p:nvSpPr>
          <p:cNvPr id="226" name="Google Shape;226;p4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IoT is a system of devices connected to Internet with the </a:t>
            </a:r>
            <a:r>
              <a:rPr lang="en"/>
              <a:t>ability</a:t>
            </a:r>
            <a:r>
              <a:rPr lang="en"/>
              <a:t> to connect and exchange data from users and </a:t>
            </a:r>
            <a:r>
              <a:rPr lang="en"/>
              <a:t>environment</a:t>
            </a:r>
            <a:r>
              <a:rPr lang="en"/>
              <a:t>.</a:t>
            </a:r>
            <a:br>
              <a:rPr lang="en"/>
            </a:br>
            <a:endParaRPr/>
          </a:p>
          <a:p>
            <a:pPr indent="-342900" lvl="0" marL="457200" rtl="0" algn="l">
              <a:spcBef>
                <a:spcPts val="0"/>
              </a:spcBef>
              <a:spcAft>
                <a:spcPts val="0"/>
              </a:spcAft>
              <a:buSzPts val="1800"/>
              <a:buChar char="➢"/>
            </a:pPr>
            <a:r>
              <a:rPr lang="en"/>
              <a:t>The device or the thing in the could be any device embedded with electronic, software and sensor like a smart refrigerator, a smart AC, smart TV, smart watch, lights in house hold, connected security systems or even a person with heart monitor or an automobile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deep-dive</a:t>
            </a:r>
            <a:endParaRPr/>
          </a:p>
        </p:txBody>
      </p:sp>
      <p:sp>
        <p:nvSpPr>
          <p:cNvPr id="521" name="Google Shape;521;p76"/>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22" name="Google Shape;522;p76"/>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Globally </a:t>
            </a:r>
            <a:endParaRPr>
              <a:solidFill>
                <a:schemeClr val="lt1"/>
              </a:solidFill>
            </a:endParaRPr>
          </a:p>
        </p:txBody>
      </p:sp>
      <p:sp>
        <p:nvSpPr>
          <p:cNvPr id="523" name="Google Shape;523;p76"/>
          <p:cNvSpPr txBox="1"/>
          <p:nvPr>
            <p:ph idx="4294967295" type="body"/>
          </p:nvPr>
        </p:nvSpPr>
        <p:spPr>
          <a:xfrm>
            <a:off x="432350" y="2070575"/>
            <a:ext cx="2471700" cy="307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By 2050 , if population becomes 9.6 billion(approx),an equivalent of 3 planets will be required to </a:t>
            </a:r>
            <a:r>
              <a:rPr lang="en" sz="1600"/>
              <a:t>sustain current life style</a:t>
            </a:r>
            <a:endParaRPr sz="1600"/>
          </a:p>
          <a:p>
            <a:pPr indent="0" lvl="0" marL="0" rtl="0" algn="l">
              <a:spcBef>
                <a:spcPts val="800"/>
              </a:spcBef>
              <a:spcAft>
                <a:spcPts val="800"/>
              </a:spcAft>
              <a:buNone/>
            </a:pPr>
            <a:r>
              <a:t/>
            </a:r>
            <a:endParaRPr sz="1600"/>
          </a:p>
        </p:txBody>
      </p:sp>
      <p:sp>
        <p:nvSpPr>
          <p:cNvPr id="524" name="Google Shape;524;p76"/>
          <p:cNvSpPr txBox="1"/>
          <p:nvPr>
            <p:ph idx="4294967295" type="body"/>
          </p:nvPr>
        </p:nvSpPr>
        <p:spPr>
          <a:xfrm>
            <a:off x="6146971" y="2070575"/>
            <a:ext cx="2471700" cy="265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3rd largest Green House Emitter responsible for 6.9% of global emissions.</a:t>
            </a:r>
            <a:endParaRPr sz="1600"/>
          </a:p>
          <a:p>
            <a:pPr indent="-330200" lvl="0" marL="457200" rtl="0" algn="l">
              <a:spcBef>
                <a:spcPts val="0"/>
              </a:spcBef>
              <a:spcAft>
                <a:spcPts val="0"/>
              </a:spcAft>
              <a:buSzPts val="1600"/>
              <a:buChar char="❏"/>
            </a:pPr>
            <a:r>
              <a:rPr lang="en" sz="1600"/>
              <a:t>Only 19.9% of urban Indian’s waste is processed.</a:t>
            </a:r>
            <a:endParaRPr sz="1600"/>
          </a:p>
          <a:p>
            <a:pPr indent="0" lvl="0" marL="0" rtl="0" algn="l">
              <a:spcBef>
                <a:spcPts val="800"/>
              </a:spcBef>
              <a:spcAft>
                <a:spcPts val="800"/>
              </a:spcAft>
              <a:buNone/>
            </a:pPr>
            <a:r>
              <a:t/>
            </a:r>
            <a:endParaRPr sz="1600"/>
          </a:p>
        </p:txBody>
      </p:sp>
      <p:sp>
        <p:nvSpPr>
          <p:cNvPr id="525" name="Google Shape;525;p76"/>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26" name="Google Shape;526;p76"/>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India</a:t>
            </a:r>
            <a:endParaRPr>
              <a:solidFill>
                <a:schemeClr val="lt1"/>
              </a:solidFill>
            </a:endParaRPr>
          </a:p>
        </p:txBody>
      </p:sp>
      <p:sp>
        <p:nvSpPr>
          <p:cNvPr id="527" name="Google Shape;527;p76"/>
          <p:cNvSpPr txBox="1"/>
          <p:nvPr>
            <p:ph idx="4294967295" type="body"/>
          </p:nvPr>
        </p:nvSpPr>
        <p:spPr>
          <a:xfrm>
            <a:off x="3189226" y="2070575"/>
            <a:ext cx="2471700" cy="265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Energ</a:t>
            </a:r>
            <a:r>
              <a:rPr lang="en" sz="1600"/>
              <a:t>y use doubled since 2000.</a:t>
            </a:r>
            <a:endParaRPr sz="1600"/>
          </a:p>
          <a:p>
            <a:pPr indent="-330200" lvl="0" marL="457200" rtl="0" algn="l">
              <a:spcBef>
                <a:spcPts val="0"/>
              </a:spcBef>
              <a:spcAft>
                <a:spcPts val="0"/>
              </a:spcAft>
              <a:buSzPts val="1600"/>
              <a:buChar char="❏"/>
            </a:pPr>
            <a:r>
              <a:rPr lang="en" sz="1600"/>
              <a:t>1/3rd of food produced is wasted</a:t>
            </a:r>
            <a:r>
              <a:rPr lang="en" sz="1600"/>
              <a:t>.</a:t>
            </a:r>
            <a:endParaRPr sz="1600"/>
          </a:p>
          <a:p>
            <a:pPr indent="-330200" lvl="0" marL="457200" rtl="0" algn="just">
              <a:spcBef>
                <a:spcPts val="0"/>
              </a:spcBef>
              <a:spcAft>
                <a:spcPts val="0"/>
              </a:spcAft>
              <a:buSzPts val="1600"/>
              <a:buChar char="❏"/>
            </a:pPr>
            <a:r>
              <a:rPr lang="en" sz="1600">
                <a:solidFill>
                  <a:srgbClr val="494949"/>
                </a:solidFill>
                <a:highlight>
                  <a:srgbClr val="FFFFFF"/>
                </a:highlight>
              </a:rPr>
              <a:t>energy use in OECD countries	will increase a further 35% by 2020.</a:t>
            </a:r>
            <a:endParaRPr sz="1600">
              <a:solidFill>
                <a:srgbClr val="494949"/>
              </a:solidFill>
              <a:highlight>
                <a:srgbClr val="FFFFFF"/>
              </a:highlight>
            </a:endParaRPr>
          </a:p>
          <a:p>
            <a:pPr indent="0" lvl="0" marL="457200" rtl="0" algn="l">
              <a:spcBef>
                <a:spcPts val="1200"/>
              </a:spcBef>
              <a:spcAft>
                <a:spcPts val="800"/>
              </a:spcAft>
              <a:buNone/>
            </a:pPr>
            <a:r>
              <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Indian Government Initiatives</a:t>
            </a:r>
            <a:endParaRPr b="1"/>
          </a:p>
        </p:txBody>
      </p:sp>
      <p:sp>
        <p:nvSpPr>
          <p:cNvPr id="533" name="Google Shape;533;p7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year 2015 , india decided to reduce emission intensity</a:t>
            </a:r>
            <a:endParaRPr sz="1800"/>
          </a:p>
          <a:p>
            <a:pPr indent="0" lvl="0" marL="91440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The government formally ratified the historic Paris Agreement.</a:t>
            </a:r>
            <a:endParaRPr sz="1800"/>
          </a:p>
          <a:p>
            <a:pPr indent="0" lvl="0" marL="0" rtl="0" algn="l">
              <a:spcBef>
                <a:spcPts val="1600"/>
              </a:spcBef>
              <a:spcAft>
                <a:spcPts val="0"/>
              </a:spcAft>
              <a:buNone/>
            </a:pPr>
            <a:r>
              <a:t/>
            </a:r>
            <a:endParaRPr sz="1800"/>
          </a:p>
          <a:p>
            <a:pPr indent="-342900" lvl="0" marL="457200" rtl="0" algn="l">
              <a:spcBef>
                <a:spcPts val="1600"/>
              </a:spcBef>
              <a:spcAft>
                <a:spcPts val="0"/>
              </a:spcAft>
              <a:buSzPts val="1800"/>
              <a:buChar char="●"/>
            </a:pPr>
            <a:r>
              <a:rPr lang="en" sz="1800"/>
              <a:t>The National Policy On Biofuels and National Clean Energy Fund are some of government flagship schemes.</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
        <p:nvSpPr>
          <p:cNvPr id="534" name="Google Shape;534;p77"/>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800"/>
              <a:t>20-25 % by 2020</a:t>
            </a:r>
            <a:endParaRPr sz="1800"/>
          </a:p>
          <a:p>
            <a:pPr indent="0" lvl="0" marL="0" rtl="0" algn="l">
              <a:spcBef>
                <a:spcPts val="1600"/>
              </a:spcBef>
              <a:spcAft>
                <a:spcPts val="0"/>
              </a:spcAft>
              <a:buNone/>
            </a:pPr>
            <a:r>
              <a:rPr lang="en" sz="1800"/>
              <a:t>33-35% by 2030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rPr lang="en" sz="1800"/>
              <a:t>On 2nd October 2016</a:t>
            </a:r>
            <a:endParaRPr sz="1800"/>
          </a:p>
          <a:p>
            <a:pPr indent="0" lvl="0" marL="0" rtl="0" algn="l">
              <a:spcBef>
                <a:spcPts val="1600"/>
              </a:spcBef>
              <a:spcAft>
                <a:spcPts val="1600"/>
              </a:spcAft>
              <a:buNone/>
            </a:pPr>
            <a:r>
              <a:rPr lang="en" sz="1800"/>
              <a:t> </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8"/>
          <p:cNvSpPr txBox="1"/>
          <p:nvPr>
            <p:ph type="title"/>
          </p:nvPr>
        </p:nvSpPr>
        <p:spPr>
          <a:xfrm>
            <a:off x="1822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cases of IoT  </a:t>
            </a:r>
            <a:endParaRPr b="1"/>
          </a:p>
          <a:p>
            <a:pPr indent="0" lvl="0" marL="0" rtl="0" algn="l">
              <a:spcBef>
                <a:spcPts val="0"/>
              </a:spcBef>
              <a:spcAft>
                <a:spcPts val="0"/>
              </a:spcAft>
              <a:buNone/>
            </a:pPr>
            <a:r>
              <a:t/>
            </a:r>
            <a:endParaRPr b="1"/>
          </a:p>
        </p:txBody>
      </p:sp>
      <p:sp>
        <p:nvSpPr>
          <p:cNvPr id="540" name="Google Shape;540;p7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lnSpc>
                <a:spcPct val="142000"/>
              </a:lnSpc>
              <a:spcBef>
                <a:spcPts val="0"/>
              </a:spcBef>
              <a:spcAft>
                <a:spcPts val="0"/>
              </a:spcAft>
              <a:buClr>
                <a:schemeClr val="accent2"/>
              </a:buClr>
              <a:buSzPts val="2200"/>
              <a:buAutoNum type="arabicPeriod"/>
            </a:pPr>
            <a:r>
              <a:rPr b="1" lang="en" sz="1700">
                <a:solidFill>
                  <a:schemeClr val="accent2"/>
                </a:solidFill>
                <a:highlight>
                  <a:srgbClr val="FFFFFF"/>
                </a:highlight>
                <a:latin typeface="Montserrat"/>
                <a:ea typeface="Montserrat"/>
                <a:cs typeface="Montserrat"/>
                <a:sym typeface="Montserrat"/>
              </a:rPr>
              <a:t>Monitoring of climate condition</a:t>
            </a:r>
            <a:r>
              <a:rPr b="1" lang="en" sz="1700">
                <a:solidFill>
                  <a:schemeClr val="accent2"/>
                </a:solidFill>
                <a:highlight>
                  <a:srgbClr val="FFFFFF"/>
                </a:highlight>
                <a:latin typeface="Montserrat"/>
                <a:ea typeface="Montserrat"/>
                <a:cs typeface="Montserrat"/>
                <a:sym typeface="Montserrat"/>
              </a:rPr>
              <a:t>s :</a:t>
            </a:r>
            <a:r>
              <a:rPr b="1" lang="en" sz="1900">
                <a:solidFill>
                  <a:schemeClr val="accent2"/>
                </a:solidFill>
                <a:highlight>
                  <a:srgbClr val="FFFFFF"/>
                </a:highlight>
                <a:latin typeface="Montserrat"/>
                <a:ea typeface="Montserrat"/>
                <a:cs typeface="Montserrat"/>
                <a:sym typeface="Montserrat"/>
              </a:rPr>
              <a:t> </a:t>
            </a:r>
            <a:r>
              <a:rPr lang="en" sz="1400">
                <a:solidFill>
                  <a:srgbClr val="1DBA42"/>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allMETEO</a:t>
            </a:r>
            <a:r>
              <a:rPr lang="en" sz="1400">
                <a:solidFill>
                  <a:srgbClr val="002339"/>
                </a:solidFill>
                <a:highlight>
                  <a:srgbClr val="FFFFFF"/>
                </a:highlight>
                <a:latin typeface="Montserrat"/>
                <a:ea typeface="Montserrat"/>
                <a:cs typeface="Montserrat"/>
                <a:sym typeface="Montserrat"/>
              </a:rPr>
              <a:t>, </a:t>
            </a:r>
            <a:r>
              <a:rPr lang="en" sz="1400">
                <a:solidFill>
                  <a:srgbClr val="1DBA42"/>
                </a:solidFill>
                <a:highlight>
                  <a:srgbClr val="FFFFFF"/>
                </a:highlight>
                <a:uFill>
                  <a:noFill/>
                </a:uFill>
                <a:latin typeface="Montserrat"/>
                <a:ea typeface="Montserrat"/>
                <a:cs typeface="Montserrat"/>
                <a:sym typeface="Montserrat"/>
                <a:hlinkClick r:id="rId4">
                  <a:extLst>
                    <a:ext uri="{A12FA001-AC4F-418D-AE19-62706E023703}">
                      <ahyp:hlinkClr val="tx"/>
                    </a:ext>
                  </a:extLst>
                </a:hlinkClick>
              </a:rPr>
              <a:t>Smart Elements</a:t>
            </a:r>
            <a:r>
              <a:rPr lang="en" sz="1400">
                <a:solidFill>
                  <a:srgbClr val="002339"/>
                </a:solidFill>
                <a:highlight>
                  <a:srgbClr val="FFFFFF"/>
                </a:highlight>
                <a:latin typeface="Montserrat"/>
                <a:ea typeface="Montserrat"/>
                <a:cs typeface="Montserrat"/>
                <a:sym typeface="Montserrat"/>
              </a:rPr>
              <a:t>, and </a:t>
            </a:r>
            <a:r>
              <a:rPr lang="en" sz="1400">
                <a:solidFill>
                  <a:srgbClr val="1DBA42"/>
                </a:solidFill>
                <a:highlight>
                  <a:srgbClr val="FFFFFF"/>
                </a:highlight>
                <a:uFill>
                  <a:noFill/>
                </a:uFill>
                <a:latin typeface="Montserrat"/>
                <a:ea typeface="Montserrat"/>
                <a:cs typeface="Montserrat"/>
                <a:sym typeface="Montserrat"/>
                <a:hlinkClick r:id="rId5">
                  <a:extLst>
                    <a:ext uri="{A12FA001-AC4F-418D-AE19-62706E023703}">
                      <ahyp:hlinkClr val="tx"/>
                    </a:ext>
                  </a:extLst>
                </a:hlinkClick>
              </a:rPr>
              <a:t>Pycno</a:t>
            </a:r>
            <a:r>
              <a:rPr lang="en" sz="1400">
                <a:solidFill>
                  <a:srgbClr val="002339"/>
                </a:solidFill>
                <a:highlight>
                  <a:srgbClr val="FFFFFF"/>
                </a:highlight>
                <a:latin typeface="Montserrat"/>
                <a:ea typeface="Montserrat"/>
                <a:cs typeface="Montserrat"/>
                <a:sym typeface="Montserrat"/>
              </a:rPr>
              <a:t>.</a:t>
            </a:r>
            <a:endParaRPr sz="1900">
              <a:solidFill>
                <a:schemeClr val="accent2"/>
              </a:solidFill>
              <a:highlight>
                <a:srgbClr val="FFFFFF"/>
              </a:highlight>
              <a:latin typeface="Montserrat"/>
              <a:ea typeface="Montserrat"/>
              <a:cs typeface="Montserrat"/>
              <a:sym typeface="Montserrat"/>
            </a:endParaRPr>
          </a:p>
          <a:p>
            <a:pPr indent="-368300" lvl="0" marL="457200" rtl="0" algn="l">
              <a:lnSpc>
                <a:spcPct val="142000"/>
              </a:lnSpc>
              <a:spcBef>
                <a:spcPts val="0"/>
              </a:spcBef>
              <a:spcAft>
                <a:spcPts val="0"/>
              </a:spcAft>
              <a:buClr>
                <a:schemeClr val="accent2"/>
              </a:buClr>
              <a:buSzPts val="2200"/>
              <a:buAutoNum type="arabicPeriod"/>
            </a:pPr>
            <a:r>
              <a:rPr b="1" lang="en" sz="1700">
                <a:solidFill>
                  <a:schemeClr val="accent2"/>
                </a:solidFill>
                <a:highlight>
                  <a:srgbClr val="FFFFFF"/>
                </a:highlight>
                <a:latin typeface="Montserrat"/>
                <a:ea typeface="Montserrat"/>
                <a:cs typeface="Montserrat"/>
                <a:sym typeface="Montserrat"/>
              </a:rPr>
              <a:t>Greenhouse automation </a:t>
            </a:r>
            <a:r>
              <a:rPr b="1" lang="en" sz="1700">
                <a:solidFill>
                  <a:schemeClr val="accent2"/>
                </a:solidFill>
                <a:highlight>
                  <a:srgbClr val="FFFFFF"/>
                </a:highlight>
                <a:latin typeface="Montserrat"/>
                <a:ea typeface="Montserrat"/>
                <a:cs typeface="Montserrat"/>
                <a:sym typeface="Montserrat"/>
              </a:rPr>
              <a:t>: </a:t>
            </a:r>
            <a:r>
              <a:rPr lang="en" sz="1400">
                <a:solidFill>
                  <a:srgbClr val="1DBA42"/>
                </a:solidFill>
                <a:highlight>
                  <a:srgbClr val="FFFFFF"/>
                </a:highlight>
                <a:uFill>
                  <a:noFill/>
                </a:uFill>
                <a:latin typeface="Montserrat"/>
                <a:ea typeface="Montserrat"/>
                <a:cs typeface="Montserrat"/>
                <a:sym typeface="Montserrat"/>
                <a:hlinkClick r:id="rId6">
                  <a:extLst>
                    <a:ext uri="{A12FA001-AC4F-418D-AE19-62706E023703}">
                      <ahyp:hlinkClr val="tx"/>
                    </a:ext>
                  </a:extLst>
                </a:hlinkClick>
              </a:rPr>
              <a:t>Farmapp</a:t>
            </a:r>
            <a:r>
              <a:rPr lang="en" sz="1400">
                <a:solidFill>
                  <a:srgbClr val="002339"/>
                </a:solidFill>
                <a:highlight>
                  <a:srgbClr val="FFFFFF"/>
                </a:highlight>
                <a:latin typeface="Montserrat"/>
                <a:ea typeface="Montserrat"/>
                <a:cs typeface="Montserrat"/>
                <a:sym typeface="Montserrat"/>
              </a:rPr>
              <a:t>  ,</a:t>
            </a:r>
            <a:r>
              <a:rPr lang="en" sz="1400">
                <a:solidFill>
                  <a:srgbClr val="1DBA42"/>
                </a:solidFill>
                <a:highlight>
                  <a:srgbClr val="FFFFFF"/>
                </a:highlight>
                <a:uFill>
                  <a:noFill/>
                </a:uFill>
                <a:latin typeface="Montserrat"/>
                <a:ea typeface="Montserrat"/>
                <a:cs typeface="Montserrat"/>
                <a:sym typeface="Montserrat"/>
                <a:hlinkClick r:id="rId7">
                  <a:extLst>
                    <a:ext uri="{A12FA001-AC4F-418D-AE19-62706E023703}">
                      <ahyp:hlinkClr val="tx"/>
                    </a:ext>
                  </a:extLst>
                </a:hlinkClick>
              </a:rPr>
              <a:t>Growlink</a:t>
            </a:r>
            <a:r>
              <a:rPr b="1" lang="en" sz="1900">
                <a:solidFill>
                  <a:schemeClr val="accent2"/>
                </a:solidFill>
                <a:highlight>
                  <a:srgbClr val="FFFFFF"/>
                </a:highlight>
                <a:latin typeface="Montserrat"/>
                <a:ea typeface="Montserrat"/>
                <a:cs typeface="Montserrat"/>
                <a:sym typeface="Montserrat"/>
              </a:rPr>
              <a:t> </a:t>
            </a:r>
            <a:r>
              <a:rPr lang="en" sz="1400">
                <a:solidFill>
                  <a:srgbClr val="0A0A0A"/>
                </a:solidFill>
                <a:highlight>
                  <a:srgbClr val="FFFFFF"/>
                </a:highlight>
                <a:latin typeface="Montserrat"/>
                <a:ea typeface="Montserrat"/>
                <a:cs typeface="Montserrat"/>
                <a:sym typeface="Montserrat"/>
              </a:rPr>
              <a:t>and</a:t>
            </a:r>
            <a:r>
              <a:rPr b="1" lang="en" sz="1900">
                <a:solidFill>
                  <a:schemeClr val="accent2"/>
                </a:solidFill>
                <a:highlight>
                  <a:srgbClr val="FFFFFF"/>
                </a:highlight>
                <a:latin typeface="Montserrat"/>
                <a:ea typeface="Montserrat"/>
                <a:cs typeface="Montserrat"/>
                <a:sym typeface="Montserrat"/>
              </a:rPr>
              <a:t> </a:t>
            </a:r>
            <a:r>
              <a:rPr lang="en" sz="1200">
                <a:solidFill>
                  <a:srgbClr val="1DBA42"/>
                </a:solidFill>
                <a:highlight>
                  <a:srgbClr val="FFFFFF"/>
                </a:highlight>
                <a:uFill>
                  <a:noFill/>
                </a:uFill>
                <a:latin typeface="Montserrat"/>
                <a:ea typeface="Montserrat"/>
                <a:cs typeface="Montserrat"/>
                <a:sym typeface="Montserrat"/>
                <a:hlinkClick r:id="rId8">
                  <a:extLst>
                    <a:ext uri="{A12FA001-AC4F-418D-AE19-62706E023703}">
                      <ahyp:hlinkClr val="tx"/>
                    </a:ext>
                  </a:extLst>
                </a:hlinkClick>
              </a:rPr>
              <a:t>GreenIQ</a:t>
            </a:r>
            <a:r>
              <a:rPr b="1" lang="en" sz="1900">
                <a:solidFill>
                  <a:schemeClr val="accent2"/>
                </a:solidFill>
                <a:highlight>
                  <a:srgbClr val="FFFFFF"/>
                </a:highlight>
                <a:latin typeface="Montserrat"/>
                <a:ea typeface="Montserrat"/>
                <a:cs typeface="Montserrat"/>
                <a:sym typeface="Montserrat"/>
              </a:rPr>
              <a:t>.</a:t>
            </a:r>
            <a:endParaRPr b="1" sz="1900">
              <a:solidFill>
                <a:schemeClr val="accent2"/>
              </a:solidFill>
              <a:highlight>
                <a:srgbClr val="FFFFFF"/>
              </a:highlight>
              <a:latin typeface="Montserrat"/>
              <a:ea typeface="Montserrat"/>
              <a:cs typeface="Montserrat"/>
              <a:sym typeface="Montserrat"/>
            </a:endParaRPr>
          </a:p>
          <a:p>
            <a:pPr indent="-368300" lvl="0" marL="457200" rtl="0" algn="l">
              <a:lnSpc>
                <a:spcPct val="142000"/>
              </a:lnSpc>
              <a:spcBef>
                <a:spcPts val="0"/>
              </a:spcBef>
              <a:spcAft>
                <a:spcPts val="0"/>
              </a:spcAft>
              <a:buClr>
                <a:schemeClr val="accent2"/>
              </a:buClr>
              <a:buSzPts val="2200"/>
              <a:buAutoNum type="arabicPeriod"/>
            </a:pPr>
            <a:r>
              <a:rPr b="1" lang="en" sz="1700">
                <a:solidFill>
                  <a:schemeClr val="accent2"/>
                </a:solidFill>
                <a:highlight>
                  <a:srgbClr val="FFFFFF"/>
                </a:highlight>
                <a:latin typeface="Montserrat"/>
                <a:ea typeface="Montserrat"/>
                <a:cs typeface="Montserrat"/>
                <a:sym typeface="Montserrat"/>
              </a:rPr>
              <a:t>Crop management </a:t>
            </a:r>
            <a:r>
              <a:rPr b="1" lang="en" sz="1700">
                <a:solidFill>
                  <a:schemeClr val="accent2"/>
                </a:solidFill>
                <a:highlight>
                  <a:srgbClr val="FFFFFF"/>
                </a:highlight>
                <a:latin typeface="Montserrat"/>
                <a:ea typeface="Montserrat"/>
                <a:cs typeface="Montserrat"/>
                <a:sym typeface="Montserrat"/>
              </a:rPr>
              <a:t>: </a:t>
            </a:r>
            <a:r>
              <a:rPr lang="en" sz="1200">
                <a:solidFill>
                  <a:srgbClr val="002339"/>
                </a:solidFill>
                <a:highlight>
                  <a:srgbClr val="FFFFFF"/>
                </a:highlight>
                <a:latin typeface="Montserrat"/>
                <a:ea typeface="Montserrat"/>
                <a:cs typeface="Montserrat"/>
                <a:sym typeface="Montserrat"/>
              </a:rPr>
              <a:t> </a:t>
            </a:r>
            <a:r>
              <a:rPr lang="en" sz="1400">
                <a:solidFill>
                  <a:srgbClr val="1DBA42"/>
                </a:solidFill>
                <a:highlight>
                  <a:srgbClr val="FFFFFF"/>
                </a:highlight>
                <a:uFill>
                  <a:noFill/>
                </a:uFill>
                <a:latin typeface="Montserrat"/>
                <a:ea typeface="Montserrat"/>
                <a:cs typeface="Montserrat"/>
                <a:sym typeface="Montserrat"/>
                <a:hlinkClick r:id="rId9">
                  <a:extLst>
                    <a:ext uri="{A12FA001-AC4F-418D-AE19-62706E023703}">
                      <ahyp:hlinkClr val="tx"/>
                    </a:ext>
                  </a:extLst>
                </a:hlinkClick>
              </a:rPr>
              <a:t>Arable</a:t>
            </a:r>
            <a:r>
              <a:rPr lang="en" sz="1400">
                <a:solidFill>
                  <a:srgbClr val="002339"/>
                </a:solidFill>
                <a:highlight>
                  <a:srgbClr val="FFFFFF"/>
                </a:highlight>
                <a:latin typeface="Montserrat"/>
                <a:ea typeface="Montserrat"/>
                <a:cs typeface="Montserrat"/>
                <a:sym typeface="Montserrat"/>
              </a:rPr>
              <a:t> and </a:t>
            </a:r>
            <a:r>
              <a:rPr lang="en" sz="1400">
                <a:solidFill>
                  <a:srgbClr val="1DBA42"/>
                </a:solidFill>
                <a:highlight>
                  <a:srgbClr val="FFFFFF"/>
                </a:highlight>
                <a:uFill>
                  <a:noFill/>
                </a:uFill>
                <a:latin typeface="Montserrat"/>
                <a:ea typeface="Montserrat"/>
                <a:cs typeface="Montserrat"/>
                <a:sym typeface="Montserrat"/>
                <a:hlinkClick r:id="rId10">
                  <a:extLst>
                    <a:ext uri="{A12FA001-AC4F-418D-AE19-62706E023703}">
                      <ahyp:hlinkClr val="tx"/>
                    </a:ext>
                  </a:extLst>
                </a:hlinkClick>
              </a:rPr>
              <a:t>Semios</a:t>
            </a:r>
            <a:endParaRPr b="1" sz="1900">
              <a:solidFill>
                <a:schemeClr val="accent2"/>
              </a:solidFill>
              <a:highlight>
                <a:srgbClr val="FFFFFF"/>
              </a:highlight>
              <a:latin typeface="Montserrat"/>
              <a:ea typeface="Montserrat"/>
              <a:cs typeface="Montserrat"/>
              <a:sym typeface="Montserrat"/>
            </a:endParaRPr>
          </a:p>
          <a:p>
            <a:pPr indent="-368300" lvl="0" marL="457200" rtl="0" algn="l">
              <a:lnSpc>
                <a:spcPct val="142000"/>
              </a:lnSpc>
              <a:spcBef>
                <a:spcPts val="0"/>
              </a:spcBef>
              <a:spcAft>
                <a:spcPts val="0"/>
              </a:spcAft>
              <a:buClr>
                <a:schemeClr val="accent2"/>
              </a:buClr>
              <a:buSzPts val="2200"/>
              <a:buAutoNum type="arabicPeriod"/>
            </a:pPr>
            <a:r>
              <a:rPr b="1" lang="en" sz="1700">
                <a:solidFill>
                  <a:schemeClr val="accent2"/>
                </a:solidFill>
                <a:highlight>
                  <a:srgbClr val="FFFFFF"/>
                </a:highlight>
                <a:latin typeface="Montserrat"/>
                <a:ea typeface="Montserrat"/>
                <a:cs typeface="Montserrat"/>
                <a:sym typeface="Montserrat"/>
              </a:rPr>
              <a:t>Cattle monitoring and management </a:t>
            </a:r>
            <a:r>
              <a:rPr b="1" lang="en" sz="1700">
                <a:solidFill>
                  <a:schemeClr val="accent2"/>
                </a:solidFill>
                <a:highlight>
                  <a:srgbClr val="FFFFFF"/>
                </a:highlight>
                <a:latin typeface="Montserrat"/>
                <a:ea typeface="Montserrat"/>
                <a:cs typeface="Montserrat"/>
                <a:sym typeface="Montserrat"/>
              </a:rPr>
              <a:t>:</a:t>
            </a:r>
            <a:r>
              <a:rPr b="1" lang="en">
                <a:solidFill>
                  <a:schemeClr val="accent2"/>
                </a:solidFill>
                <a:highlight>
                  <a:srgbClr val="FFFFFF"/>
                </a:highlight>
                <a:latin typeface="Montserrat"/>
                <a:ea typeface="Montserrat"/>
                <a:cs typeface="Montserrat"/>
                <a:sym typeface="Montserrat"/>
              </a:rPr>
              <a:t> </a:t>
            </a:r>
            <a:r>
              <a:rPr lang="en" sz="1400">
                <a:solidFill>
                  <a:srgbClr val="1DBA42"/>
                </a:solidFill>
                <a:highlight>
                  <a:srgbClr val="FFFFFF"/>
                </a:highlight>
                <a:uFill>
                  <a:noFill/>
                </a:uFill>
                <a:latin typeface="Montserrat"/>
                <a:ea typeface="Montserrat"/>
                <a:cs typeface="Montserrat"/>
                <a:sym typeface="Montserrat"/>
                <a:hlinkClick r:id="rId11">
                  <a:extLst>
                    <a:ext uri="{A12FA001-AC4F-418D-AE19-62706E023703}">
                      <ahyp:hlinkClr val="tx"/>
                    </a:ext>
                  </a:extLst>
                </a:hlinkClick>
              </a:rPr>
              <a:t>SCR by Allflex</a:t>
            </a:r>
            <a:r>
              <a:rPr lang="en" sz="1400">
                <a:solidFill>
                  <a:srgbClr val="002339"/>
                </a:solidFill>
                <a:highlight>
                  <a:srgbClr val="FFFFFF"/>
                </a:highlight>
                <a:latin typeface="Montserrat"/>
                <a:ea typeface="Montserrat"/>
                <a:cs typeface="Montserrat"/>
                <a:sym typeface="Montserrat"/>
              </a:rPr>
              <a:t> and </a:t>
            </a:r>
            <a:r>
              <a:rPr lang="en" sz="1400">
                <a:solidFill>
                  <a:srgbClr val="1DBA42"/>
                </a:solidFill>
                <a:highlight>
                  <a:srgbClr val="FFFFFF"/>
                </a:highlight>
                <a:uFill>
                  <a:noFill/>
                </a:uFill>
                <a:latin typeface="Montserrat"/>
                <a:ea typeface="Montserrat"/>
                <a:cs typeface="Montserrat"/>
                <a:sym typeface="Montserrat"/>
                <a:hlinkClick r:id="rId12">
                  <a:extLst>
                    <a:ext uri="{A12FA001-AC4F-418D-AE19-62706E023703}">
                      <ahyp:hlinkClr val="tx"/>
                    </a:ext>
                  </a:extLst>
                </a:hlinkClick>
              </a:rPr>
              <a:t>Cowlar</a:t>
            </a:r>
            <a:endParaRPr b="1" sz="1900">
              <a:solidFill>
                <a:schemeClr val="accent2"/>
              </a:solidFill>
              <a:highlight>
                <a:srgbClr val="FFFFFF"/>
              </a:highlight>
              <a:latin typeface="Montserrat"/>
              <a:ea typeface="Montserrat"/>
              <a:cs typeface="Montserrat"/>
              <a:sym typeface="Montserrat"/>
            </a:endParaRPr>
          </a:p>
          <a:p>
            <a:pPr indent="-368300" lvl="0" marL="457200" rtl="0" algn="l">
              <a:lnSpc>
                <a:spcPct val="142000"/>
              </a:lnSpc>
              <a:spcBef>
                <a:spcPts val="0"/>
              </a:spcBef>
              <a:spcAft>
                <a:spcPts val="0"/>
              </a:spcAft>
              <a:buClr>
                <a:schemeClr val="accent2"/>
              </a:buClr>
              <a:buSzPts val="2200"/>
              <a:buAutoNum type="arabicPeriod"/>
            </a:pPr>
            <a:r>
              <a:rPr b="1" lang="en" sz="1700">
                <a:solidFill>
                  <a:schemeClr val="accent2"/>
                </a:solidFill>
                <a:highlight>
                  <a:srgbClr val="FFFFFF"/>
                </a:highlight>
                <a:latin typeface="Montserrat"/>
                <a:ea typeface="Montserrat"/>
                <a:cs typeface="Montserrat"/>
                <a:sym typeface="Montserrat"/>
              </a:rPr>
              <a:t>Precision farming </a:t>
            </a:r>
            <a:r>
              <a:rPr b="1" lang="en" sz="1700">
                <a:solidFill>
                  <a:schemeClr val="accent2"/>
                </a:solidFill>
                <a:highlight>
                  <a:srgbClr val="FFFFFF"/>
                </a:highlight>
                <a:latin typeface="Montserrat"/>
                <a:ea typeface="Montserrat"/>
                <a:cs typeface="Montserrat"/>
                <a:sym typeface="Montserrat"/>
              </a:rPr>
              <a:t>:</a:t>
            </a:r>
            <a:r>
              <a:rPr b="1" lang="en" sz="1900">
                <a:solidFill>
                  <a:schemeClr val="accent2"/>
                </a:solidFill>
                <a:highlight>
                  <a:srgbClr val="FFFFFF"/>
                </a:highlight>
                <a:latin typeface="Montserrat"/>
                <a:ea typeface="Montserrat"/>
                <a:cs typeface="Montserrat"/>
                <a:sym typeface="Montserrat"/>
              </a:rPr>
              <a:t> </a:t>
            </a:r>
            <a:r>
              <a:rPr lang="en" sz="1400">
                <a:solidFill>
                  <a:srgbClr val="4AC868"/>
                </a:solidFill>
                <a:highlight>
                  <a:srgbClr val="FFFFFF"/>
                </a:highlight>
                <a:uFill>
                  <a:noFill/>
                </a:uFill>
                <a:latin typeface="Montserrat"/>
                <a:ea typeface="Montserrat"/>
                <a:cs typeface="Montserrat"/>
                <a:sym typeface="Montserrat"/>
                <a:hlinkClick r:id="rId13">
                  <a:extLst>
                    <a:ext uri="{A12FA001-AC4F-418D-AE19-62706E023703}">
                      <ahyp:hlinkClr val="tx"/>
                    </a:ext>
                  </a:extLst>
                </a:hlinkClick>
              </a:rPr>
              <a:t>CropX</a:t>
            </a:r>
            <a:r>
              <a:rPr b="1" lang="en" sz="1700">
                <a:solidFill>
                  <a:schemeClr val="accent2"/>
                </a:solidFill>
                <a:highlight>
                  <a:srgbClr val="FFFFFF"/>
                </a:highlight>
                <a:latin typeface="Montserrat"/>
                <a:ea typeface="Montserrat"/>
                <a:cs typeface="Montserrat"/>
                <a:sym typeface="Montserrat"/>
              </a:rPr>
              <a:t> </a:t>
            </a:r>
            <a:endParaRPr b="1" sz="1700">
              <a:solidFill>
                <a:schemeClr val="accent2"/>
              </a:solidFill>
              <a:highlight>
                <a:srgbClr val="FFFFFF"/>
              </a:highlight>
              <a:latin typeface="Montserrat"/>
              <a:ea typeface="Montserrat"/>
              <a:cs typeface="Montserrat"/>
              <a:sym typeface="Montserrat"/>
            </a:endParaRPr>
          </a:p>
          <a:p>
            <a:pPr indent="-355600" lvl="0" marL="457200" rtl="0" algn="l">
              <a:lnSpc>
                <a:spcPct val="142000"/>
              </a:lnSpc>
              <a:spcBef>
                <a:spcPts val="0"/>
              </a:spcBef>
              <a:spcAft>
                <a:spcPts val="0"/>
              </a:spcAft>
              <a:buClr>
                <a:schemeClr val="accent2"/>
              </a:buClr>
              <a:buSzPts val="2000"/>
              <a:buFont typeface="Montserrat"/>
              <a:buAutoNum type="arabicPeriod"/>
            </a:pPr>
            <a:r>
              <a:rPr b="1" lang="en" sz="1700">
                <a:solidFill>
                  <a:schemeClr val="accent2"/>
                </a:solidFill>
                <a:highlight>
                  <a:srgbClr val="FFFFFF"/>
                </a:highlight>
                <a:latin typeface="Montserrat"/>
                <a:ea typeface="Montserrat"/>
                <a:cs typeface="Montserrat"/>
                <a:sym typeface="Montserrat"/>
              </a:rPr>
              <a:t>Agricultural drones </a:t>
            </a:r>
            <a:r>
              <a:rPr b="1" lang="en" sz="1700">
                <a:solidFill>
                  <a:schemeClr val="accent2"/>
                </a:solidFill>
                <a:highlight>
                  <a:srgbClr val="FFFFFF"/>
                </a:highlight>
                <a:latin typeface="Montserrat"/>
                <a:ea typeface="Montserrat"/>
                <a:cs typeface="Montserrat"/>
                <a:sym typeface="Montserrat"/>
              </a:rPr>
              <a:t>:</a:t>
            </a:r>
            <a:r>
              <a:rPr lang="en" sz="1700">
                <a:solidFill>
                  <a:schemeClr val="accent2"/>
                </a:solidFill>
                <a:highlight>
                  <a:srgbClr val="FFFFFF"/>
                </a:highlight>
                <a:latin typeface="Montserrat"/>
                <a:ea typeface="Montserrat"/>
                <a:cs typeface="Montserrat"/>
                <a:sym typeface="Montserrat"/>
              </a:rPr>
              <a:t> </a:t>
            </a:r>
            <a:r>
              <a:rPr lang="en" sz="1400">
                <a:solidFill>
                  <a:srgbClr val="4AC868"/>
                </a:solidFill>
                <a:highlight>
                  <a:srgbClr val="FFFFFF"/>
                </a:highlight>
                <a:uFill>
                  <a:noFill/>
                </a:uFill>
                <a:latin typeface="Montserrat"/>
                <a:ea typeface="Montserrat"/>
                <a:cs typeface="Montserrat"/>
                <a:sym typeface="Montserrat"/>
                <a:hlinkClick r:id="rId14">
                  <a:extLst>
                    <a:ext uri="{A12FA001-AC4F-418D-AE19-62706E023703}">
                      <ahyp:hlinkClr val="tx"/>
                    </a:ext>
                  </a:extLst>
                </a:hlinkClick>
              </a:rPr>
              <a:t>SoilScout</a:t>
            </a:r>
            <a:endParaRPr sz="1900">
              <a:solidFill>
                <a:schemeClr val="accent2"/>
              </a:solidFill>
              <a:highlight>
                <a:srgbClr val="FFFFFF"/>
              </a:highlight>
              <a:latin typeface="Montserrat"/>
              <a:ea typeface="Montserrat"/>
              <a:cs typeface="Montserrat"/>
              <a:sym typeface="Montserrat"/>
            </a:endParaRPr>
          </a:p>
          <a:p>
            <a:pPr indent="-355600" lvl="0" marL="457200" rtl="0" algn="l">
              <a:lnSpc>
                <a:spcPct val="142000"/>
              </a:lnSpc>
              <a:spcBef>
                <a:spcPts val="0"/>
              </a:spcBef>
              <a:spcAft>
                <a:spcPts val="0"/>
              </a:spcAft>
              <a:buClr>
                <a:schemeClr val="accent2"/>
              </a:buClr>
              <a:buSzPts val="2000"/>
              <a:buFont typeface="Montserrat"/>
              <a:buAutoNum type="arabicPeriod"/>
            </a:pPr>
            <a:r>
              <a:rPr b="1" lang="en" sz="1700">
                <a:solidFill>
                  <a:schemeClr val="accent2"/>
                </a:solidFill>
                <a:highlight>
                  <a:srgbClr val="FFFFFF"/>
                </a:highlight>
                <a:latin typeface="Montserrat"/>
                <a:ea typeface="Montserrat"/>
                <a:cs typeface="Montserrat"/>
                <a:sym typeface="Montserrat"/>
              </a:rPr>
              <a:t>Predictive analytics for smart farming </a:t>
            </a:r>
            <a:r>
              <a:rPr b="1" lang="en" sz="1700">
                <a:solidFill>
                  <a:schemeClr val="accent2"/>
                </a:solidFill>
                <a:highlight>
                  <a:srgbClr val="FFFFFF"/>
                </a:highlight>
                <a:latin typeface="Montserrat"/>
                <a:ea typeface="Montserrat"/>
                <a:cs typeface="Montserrat"/>
                <a:sym typeface="Montserrat"/>
              </a:rPr>
              <a:t>: </a:t>
            </a:r>
            <a:r>
              <a:rPr lang="en" sz="1400">
                <a:solidFill>
                  <a:srgbClr val="002339"/>
                </a:solidFill>
                <a:highlight>
                  <a:srgbClr val="FFFFFF"/>
                </a:highlight>
                <a:latin typeface="Montserrat"/>
                <a:ea typeface="Montserrat"/>
                <a:cs typeface="Montserrat"/>
                <a:sym typeface="Montserrat"/>
              </a:rPr>
              <a:t> </a:t>
            </a:r>
            <a:r>
              <a:rPr lang="en" sz="1400">
                <a:solidFill>
                  <a:srgbClr val="1DBA42"/>
                </a:solidFill>
                <a:highlight>
                  <a:srgbClr val="FFFFFF"/>
                </a:highlight>
                <a:uFill>
                  <a:noFill/>
                </a:uFill>
                <a:latin typeface="Montserrat"/>
                <a:ea typeface="Montserrat"/>
                <a:cs typeface="Montserrat"/>
                <a:sym typeface="Montserrat"/>
                <a:hlinkClick r:id="rId15">
                  <a:extLst>
                    <a:ext uri="{A12FA001-AC4F-418D-AE19-62706E023703}">
                      <ahyp:hlinkClr val="tx"/>
                    </a:ext>
                  </a:extLst>
                </a:hlinkClick>
              </a:rPr>
              <a:t>FarmLogs</a:t>
            </a:r>
            <a:r>
              <a:rPr lang="en" sz="1400">
                <a:solidFill>
                  <a:srgbClr val="002339"/>
                </a:solidFill>
                <a:highlight>
                  <a:srgbClr val="FFFFFF"/>
                </a:highlight>
                <a:latin typeface="Montserrat"/>
                <a:ea typeface="Montserrat"/>
                <a:cs typeface="Montserrat"/>
                <a:sym typeface="Montserrat"/>
              </a:rPr>
              <a:t> and </a:t>
            </a:r>
            <a:r>
              <a:rPr lang="en" sz="1400">
                <a:solidFill>
                  <a:srgbClr val="1DBA42"/>
                </a:solidFill>
                <a:highlight>
                  <a:srgbClr val="FFFFFF"/>
                </a:highlight>
                <a:uFill>
                  <a:noFill/>
                </a:uFill>
                <a:latin typeface="Montserrat"/>
                <a:ea typeface="Montserrat"/>
                <a:cs typeface="Montserrat"/>
                <a:sym typeface="Montserrat"/>
                <a:hlinkClick r:id="rId16">
                  <a:extLst>
                    <a:ext uri="{A12FA001-AC4F-418D-AE19-62706E023703}">
                      <ahyp:hlinkClr val="tx"/>
                    </a:ext>
                  </a:extLst>
                </a:hlinkClick>
              </a:rPr>
              <a:t>Cropio</a:t>
            </a:r>
            <a:r>
              <a:rPr lang="en" sz="1400">
                <a:solidFill>
                  <a:srgbClr val="002339"/>
                </a:solidFill>
                <a:highlight>
                  <a:srgbClr val="FFFFFF"/>
                </a:highlight>
                <a:latin typeface="Montserrat"/>
                <a:ea typeface="Montserrat"/>
                <a:cs typeface="Montserrat"/>
                <a:sym typeface="Montserrat"/>
              </a:rPr>
              <a:t>.</a:t>
            </a:r>
            <a:endParaRPr b="1" sz="2200">
              <a:solidFill>
                <a:schemeClr val="accent2"/>
              </a:solidFill>
              <a:highlight>
                <a:srgbClr val="FFFFFF"/>
              </a:highlight>
              <a:latin typeface="Montserrat"/>
              <a:ea typeface="Montserrat"/>
              <a:cs typeface="Montserrat"/>
              <a:sym typeface="Montserrat"/>
            </a:endParaRPr>
          </a:p>
          <a:p>
            <a:pPr indent="0" lvl="0" marL="457200" rtl="0" algn="l">
              <a:spcBef>
                <a:spcPts val="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IoT shaping agriculture</a:t>
            </a:r>
            <a:endParaRPr b="1"/>
          </a:p>
        </p:txBody>
      </p:sp>
      <p:sp>
        <p:nvSpPr>
          <p:cNvPr id="546" name="Google Shape;546;p7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Clr>
                <a:srgbClr val="351C75"/>
              </a:buClr>
              <a:buSzPts val="2700"/>
              <a:buAutoNum type="arabicPeriod"/>
            </a:pPr>
            <a:r>
              <a:rPr b="1" lang="en" sz="2000">
                <a:solidFill>
                  <a:srgbClr val="351C75"/>
                </a:solidFill>
                <a:highlight>
                  <a:srgbClr val="FFFFFF"/>
                </a:highlight>
                <a:latin typeface="Montserrat"/>
                <a:ea typeface="Montserrat"/>
                <a:cs typeface="Montserrat"/>
                <a:sym typeface="Montserrat"/>
              </a:rPr>
              <a:t>Data, tons of data, collected by smart agriculture sensors</a:t>
            </a:r>
            <a:endParaRPr b="1" sz="2000">
              <a:solidFill>
                <a:srgbClr val="351C75"/>
              </a:solidFill>
              <a:highlight>
                <a:srgbClr val="FFFFFF"/>
              </a:highlight>
              <a:latin typeface="Montserrat"/>
              <a:ea typeface="Montserrat"/>
              <a:cs typeface="Montserrat"/>
              <a:sym typeface="Montserrat"/>
            </a:endParaRPr>
          </a:p>
          <a:p>
            <a:pPr indent="-374650" lvl="0" marL="457200" rtl="0" algn="l">
              <a:spcBef>
                <a:spcPts val="0"/>
              </a:spcBef>
              <a:spcAft>
                <a:spcPts val="0"/>
              </a:spcAft>
              <a:buClr>
                <a:srgbClr val="351C75"/>
              </a:buClr>
              <a:buSzPts val="2300"/>
              <a:buFont typeface="Montserrat"/>
              <a:buAutoNum type="arabicPeriod"/>
            </a:pPr>
            <a:r>
              <a:rPr b="1" lang="en" sz="2000">
                <a:solidFill>
                  <a:srgbClr val="351C75"/>
                </a:solidFill>
                <a:highlight>
                  <a:srgbClr val="FFFFFF"/>
                </a:highlight>
                <a:latin typeface="Montserrat"/>
                <a:ea typeface="Montserrat"/>
                <a:cs typeface="Montserrat"/>
                <a:sym typeface="Montserrat"/>
              </a:rPr>
              <a:t>Better control over the internal processes and, as a result, lower production risks</a:t>
            </a:r>
            <a:endParaRPr b="1" sz="2000">
              <a:solidFill>
                <a:srgbClr val="351C75"/>
              </a:solidFill>
              <a:highlight>
                <a:srgbClr val="FFFFFF"/>
              </a:highlight>
              <a:latin typeface="Montserrat"/>
              <a:ea typeface="Montserrat"/>
              <a:cs typeface="Montserrat"/>
              <a:sym typeface="Montserrat"/>
            </a:endParaRPr>
          </a:p>
          <a:p>
            <a:pPr indent="-374650" lvl="0" marL="457200" rtl="0" algn="l">
              <a:spcBef>
                <a:spcPts val="0"/>
              </a:spcBef>
              <a:spcAft>
                <a:spcPts val="0"/>
              </a:spcAft>
              <a:buClr>
                <a:srgbClr val="351C75"/>
              </a:buClr>
              <a:buSzPts val="2300"/>
              <a:buFont typeface="Montserrat"/>
              <a:buAutoNum type="arabicPeriod"/>
            </a:pPr>
            <a:r>
              <a:rPr b="1" lang="en" sz="2000">
                <a:solidFill>
                  <a:srgbClr val="351C75"/>
                </a:solidFill>
                <a:highlight>
                  <a:srgbClr val="FFFFFF"/>
                </a:highlight>
                <a:latin typeface="Montserrat"/>
                <a:ea typeface="Montserrat"/>
                <a:cs typeface="Montserrat"/>
                <a:sym typeface="Montserrat"/>
              </a:rPr>
              <a:t>Cost management and waste reduction thanks to the increased control over the production</a:t>
            </a:r>
            <a:r>
              <a:rPr lang="en" sz="2000">
                <a:solidFill>
                  <a:srgbClr val="351C75"/>
                </a:solidFill>
                <a:highlight>
                  <a:srgbClr val="FFFFFF"/>
                </a:highlight>
                <a:latin typeface="Montserrat"/>
                <a:ea typeface="Montserrat"/>
                <a:cs typeface="Montserrat"/>
                <a:sym typeface="Montserrat"/>
              </a:rPr>
              <a:t>.</a:t>
            </a:r>
            <a:endParaRPr sz="2000">
              <a:solidFill>
                <a:srgbClr val="351C75"/>
              </a:solidFill>
              <a:highlight>
                <a:srgbClr val="FFFFFF"/>
              </a:highlight>
              <a:latin typeface="Montserrat"/>
              <a:ea typeface="Montserrat"/>
              <a:cs typeface="Montserrat"/>
              <a:sym typeface="Montserrat"/>
            </a:endParaRPr>
          </a:p>
          <a:p>
            <a:pPr indent="-374650" lvl="0" marL="457200" rtl="0" algn="l">
              <a:spcBef>
                <a:spcPts val="0"/>
              </a:spcBef>
              <a:spcAft>
                <a:spcPts val="0"/>
              </a:spcAft>
              <a:buClr>
                <a:srgbClr val="351C75"/>
              </a:buClr>
              <a:buSzPts val="2300"/>
              <a:buFont typeface="Montserrat"/>
              <a:buAutoNum type="arabicPeriod"/>
            </a:pPr>
            <a:r>
              <a:rPr b="1" lang="en" sz="2000">
                <a:solidFill>
                  <a:srgbClr val="351C75"/>
                </a:solidFill>
                <a:highlight>
                  <a:srgbClr val="FFFFFF"/>
                </a:highlight>
                <a:latin typeface="Montserrat"/>
                <a:ea typeface="Montserrat"/>
                <a:cs typeface="Montserrat"/>
                <a:sym typeface="Montserrat"/>
              </a:rPr>
              <a:t>Increased business efficiency through process automation</a:t>
            </a:r>
            <a:r>
              <a:rPr lang="en" sz="2000">
                <a:solidFill>
                  <a:srgbClr val="351C75"/>
                </a:solidFill>
                <a:highlight>
                  <a:srgbClr val="FFFFFF"/>
                </a:highlight>
                <a:latin typeface="Montserrat"/>
                <a:ea typeface="Montserrat"/>
                <a:cs typeface="Montserrat"/>
                <a:sym typeface="Montserrat"/>
              </a:rPr>
              <a:t>.</a:t>
            </a:r>
            <a:endParaRPr sz="2000">
              <a:solidFill>
                <a:srgbClr val="351C75"/>
              </a:solidFill>
              <a:highlight>
                <a:srgbClr val="FFFFFF"/>
              </a:highlight>
              <a:latin typeface="Montserrat"/>
              <a:ea typeface="Montserrat"/>
              <a:cs typeface="Montserrat"/>
              <a:sym typeface="Montserrat"/>
            </a:endParaRPr>
          </a:p>
          <a:p>
            <a:pPr indent="-374650" lvl="0" marL="457200" rtl="0" algn="l">
              <a:spcBef>
                <a:spcPts val="0"/>
              </a:spcBef>
              <a:spcAft>
                <a:spcPts val="0"/>
              </a:spcAft>
              <a:buClr>
                <a:srgbClr val="351C75"/>
              </a:buClr>
              <a:buSzPts val="2300"/>
              <a:buFont typeface="Montserrat"/>
              <a:buAutoNum type="arabicPeriod"/>
            </a:pPr>
            <a:r>
              <a:rPr b="1" lang="en" sz="2000">
                <a:solidFill>
                  <a:srgbClr val="351C75"/>
                </a:solidFill>
                <a:highlight>
                  <a:srgbClr val="FFFFFF"/>
                </a:highlight>
                <a:latin typeface="Montserrat"/>
                <a:ea typeface="Montserrat"/>
                <a:cs typeface="Montserrat"/>
                <a:sym typeface="Montserrat"/>
              </a:rPr>
              <a:t>Enhanced product quality and volumes</a:t>
            </a:r>
            <a:endParaRPr b="1" sz="2000">
              <a:solidFill>
                <a:srgbClr val="351C75"/>
              </a:solidFill>
              <a:highlight>
                <a:srgbClr val="FFFFFF"/>
              </a:highlight>
              <a:latin typeface="Montserrat"/>
              <a:ea typeface="Montserrat"/>
              <a:cs typeface="Montserrat"/>
              <a:sym typeface="Montserrat"/>
            </a:endParaRPr>
          </a:p>
          <a:p>
            <a:pPr indent="0" lvl="0" marL="457200" rtl="0" algn="l">
              <a:spcBef>
                <a:spcPts val="1600"/>
              </a:spcBef>
              <a:spcAft>
                <a:spcPts val="1600"/>
              </a:spcAft>
              <a:buNone/>
            </a:pPr>
            <a:r>
              <a:t/>
            </a:r>
            <a:endParaRPr b="1" sz="1200">
              <a:solidFill>
                <a:srgbClr val="002339"/>
              </a:solidFill>
              <a:highlight>
                <a:srgbClr val="FFFFFF"/>
              </a:highlight>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Govt sponsered schemes</a:t>
            </a:r>
            <a:endParaRPr b="1"/>
          </a:p>
        </p:txBody>
      </p:sp>
      <p:sp>
        <p:nvSpPr>
          <p:cNvPr id="552" name="Google Shape;552;p8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Char char="➢"/>
            </a:pPr>
            <a:r>
              <a:rPr lang="en" sz="2100"/>
              <a:t>Daily Enterpreneurship Developement scheme</a:t>
            </a:r>
            <a:endParaRPr sz="2100"/>
          </a:p>
          <a:p>
            <a:pPr indent="-361950" lvl="0" marL="457200" rtl="0" algn="l">
              <a:spcBef>
                <a:spcPts val="0"/>
              </a:spcBef>
              <a:spcAft>
                <a:spcPts val="0"/>
              </a:spcAft>
              <a:buSzPts val="2100"/>
              <a:buChar char="➢"/>
            </a:pPr>
            <a:r>
              <a:rPr lang="en" sz="2100"/>
              <a:t>Commercial production units for govt inputs.</a:t>
            </a:r>
            <a:endParaRPr sz="2100"/>
          </a:p>
          <a:p>
            <a:pPr indent="-361950" lvl="0" marL="457200" rtl="0" algn="l">
              <a:spcBef>
                <a:spcPts val="0"/>
              </a:spcBef>
              <a:spcAft>
                <a:spcPts val="0"/>
              </a:spcAft>
              <a:buSzPts val="2100"/>
              <a:buChar char="➢"/>
            </a:pPr>
            <a:r>
              <a:rPr lang="en" sz="2100"/>
              <a:t>National livestock mission</a:t>
            </a:r>
            <a:endParaRPr sz="2100"/>
          </a:p>
          <a:p>
            <a:pPr indent="-361950" lvl="0" marL="457200" rtl="0" algn="l">
              <a:spcBef>
                <a:spcPts val="0"/>
              </a:spcBef>
              <a:spcAft>
                <a:spcPts val="0"/>
              </a:spcAft>
              <a:buSzPts val="2100"/>
              <a:buChar char="➢"/>
            </a:pPr>
            <a:r>
              <a:rPr lang="en" sz="2100"/>
              <a:t>Intrest subvention scheme</a:t>
            </a:r>
            <a:endParaRPr sz="2100"/>
          </a:p>
          <a:p>
            <a:pPr indent="-361950" lvl="0" marL="457200" rtl="0" algn="l">
              <a:spcBef>
                <a:spcPts val="0"/>
              </a:spcBef>
              <a:spcAft>
                <a:spcPts val="0"/>
              </a:spcAft>
              <a:buSzPts val="2100"/>
              <a:buChar char="➢"/>
            </a:pPr>
            <a:r>
              <a:rPr lang="en" sz="2100"/>
              <a:t>GSS- Ensuring end used of subsidy released.</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4400"/>
          </a:p>
          <a:p>
            <a:pPr indent="0" lvl="0" marL="0" rtl="0" algn="ctr">
              <a:spcBef>
                <a:spcPts val="0"/>
              </a:spcBef>
              <a:spcAft>
                <a:spcPts val="0"/>
              </a:spcAft>
              <a:buNone/>
            </a:pPr>
            <a:r>
              <a:t/>
            </a:r>
            <a:endParaRPr/>
          </a:p>
          <a:p>
            <a:pPr indent="0" lvl="0" marL="0" rtl="0" algn="ctr">
              <a:spcBef>
                <a:spcPts val="0"/>
              </a:spcBef>
              <a:spcAft>
                <a:spcPts val="0"/>
              </a:spcAft>
              <a:buNone/>
            </a:pPr>
            <a:r>
              <a:rPr lang="en" sz="4400"/>
              <a:t>Role of ICT </a:t>
            </a:r>
            <a:endParaRPr/>
          </a:p>
          <a:p>
            <a:pPr indent="0" lvl="0" marL="0" rtl="0" algn="ctr">
              <a:spcBef>
                <a:spcPts val="0"/>
              </a:spcBef>
              <a:spcAft>
                <a:spcPts val="0"/>
              </a:spcAft>
              <a:buNone/>
            </a:pPr>
            <a:r>
              <a:t/>
            </a:r>
            <a:endParaRPr/>
          </a:p>
        </p:txBody>
      </p:sp>
      <p:sp>
        <p:nvSpPr>
          <p:cNvPr id="558" name="Google Shape;558;p81"/>
          <p:cNvSpPr txBox="1"/>
          <p:nvPr/>
        </p:nvSpPr>
        <p:spPr>
          <a:xfrm>
            <a:off x="522025" y="1642850"/>
            <a:ext cx="798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59" name="Google Shape;559;p8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Improves product specific improvements</a:t>
            </a:r>
            <a:endParaRPr/>
          </a:p>
          <a:p>
            <a:pPr indent="-342900" lvl="0" marL="457200" rtl="0" algn="l">
              <a:spcBef>
                <a:spcPts val="0"/>
              </a:spcBef>
              <a:spcAft>
                <a:spcPts val="0"/>
              </a:spcAft>
              <a:buSzPts val="1800"/>
              <a:buChar char="➢"/>
            </a:pPr>
            <a:r>
              <a:rPr lang="en"/>
              <a:t>Increased Dematerialization</a:t>
            </a:r>
            <a:endParaRPr/>
          </a:p>
          <a:p>
            <a:pPr indent="-342900" lvl="0" marL="457200" rtl="0" algn="l">
              <a:spcBef>
                <a:spcPts val="0"/>
              </a:spcBef>
              <a:spcAft>
                <a:spcPts val="0"/>
              </a:spcAft>
              <a:buSzPts val="1800"/>
              <a:buChar char="➢"/>
            </a:pPr>
            <a:r>
              <a:rPr lang="en"/>
              <a:t>Virtualisation</a:t>
            </a:r>
            <a:endParaRPr/>
          </a:p>
          <a:p>
            <a:pPr indent="-342900" lvl="0" marL="457200" rtl="0" algn="l">
              <a:spcBef>
                <a:spcPts val="0"/>
              </a:spcBef>
              <a:spcAft>
                <a:spcPts val="0"/>
              </a:spcAft>
              <a:buSzPts val="1800"/>
              <a:buChar char="➢"/>
            </a:pPr>
            <a:r>
              <a:rPr lang="en"/>
              <a:t>Smart technologies</a:t>
            </a:r>
            <a:endParaRPr/>
          </a:p>
          <a:p>
            <a:pPr indent="-342900" lvl="0" marL="457200" rtl="0" algn="l">
              <a:spcBef>
                <a:spcPts val="0"/>
              </a:spcBef>
              <a:spcAft>
                <a:spcPts val="0"/>
              </a:spcAft>
              <a:buSzPts val="1800"/>
              <a:buChar char="➢"/>
            </a:pPr>
            <a:r>
              <a:rPr lang="en"/>
              <a:t>Cloud computing , smart grids,smart metering, and reduced energy consumption has an impact on reducing the consumption.</a:t>
            </a:r>
            <a:endParaRPr/>
          </a:p>
          <a:p>
            <a:pPr indent="0" lvl="0" marL="0" rtl="0" algn="l">
              <a:spcBef>
                <a:spcPts val="1600"/>
              </a:spcBef>
              <a:spcAft>
                <a:spcPts val="1600"/>
              </a:spcAft>
              <a:buNone/>
            </a:pPr>
            <a:r>
              <a:t/>
            </a:r>
            <a:endParaRPr/>
          </a:p>
        </p:txBody>
      </p:sp>
      <p:sp>
        <p:nvSpPr>
          <p:cNvPr id="560" name="Google Shape;560;p81"/>
          <p:cNvSpPr/>
          <p:nvPr/>
        </p:nvSpPr>
        <p:spPr>
          <a:xfrm>
            <a:off x="7262325" y="2333775"/>
            <a:ext cx="30700" cy="322425"/>
          </a:xfrm>
          <a:custGeom>
            <a:rect b="b" l="l" r="r" t="t"/>
            <a:pathLst>
              <a:path extrusionOk="0" h="12897" w="1228">
                <a:moveTo>
                  <a:pt x="1228" y="0"/>
                </a:moveTo>
                <a:lnTo>
                  <a:pt x="0" y="12897"/>
                </a:ln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pSp>
        <p:nvGrpSpPr>
          <p:cNvPr id="565" name="Google Shape;565;p82"/>
          <p:cNvGrpSpPr/>
          <p:nvPr/>
        </p:nvGrpSpPr>
        <p:grpSpPr>
          <a:xfrm>
            <a:off x="4939500" y="1219611"/>
            <a:ext cx="3837000" cy="2704200"/>
            <a:chOff x="4939500" y="1219611"/>
            <a:chExt cx="3837000" cy="2704200"/>
          </a:xfrm>
        </p:grpSpPr>
        <p:cxnSp>
          <p:nvCxnSpPr>
            <p:cNvPr id="566" name="Google Shape;566;p82"/>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67" name="Google Shape;567;p82"/>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68" name="Google Shape;568;p82"/>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69" name="Google Shape;569;p82"/>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70" name="Google Shape;570;p82"/>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71" name="Google Shape;571;p82"/>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72" name="Google Shape;572;p82"/>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73" name="Google Shape;573;p82"/>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74" name="Google Shape;574;p82"/>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575" name="Google Shape;575;p82"/>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576" name="Google Shape;576;p82"/>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2"/>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Peace, Justice and Strong Institutions</a:t>
            </a:r>
            <a:endParaRPr/>
          </a:p>
        </p:txBody>
      </p:sp>
      <p:sp>
        <p:nvSpPr>
          <p:cNvPr id="578" name="Google Shape;578;p82"/>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           				- 16 SDG</a:t>
            </a:r>
            <a:endParaRPr/>
          </a:p>
        </p:txBody>
      </p:sp>
      <p:grpSp>
        <p:nvGrpSpPr>
          <p:cNvPr id="579" name="Google Shape;579;p82"/>
          <p:cNvGrpSpPr/>
          <p:nvPr/>
        </p:nvGrpSpPr>
        <p:grpSpPr>
          <a:xfrm>
            <a:off x="4939534" y="2017046"/>
            <a:ext cx="3825543" cy="1573620"/>
            <a:chOff x="1000000" y="2393988"/>
            <a:chExt cx="4144235" cy="1704713"/>
          </a:xfrm>
        </p:grpSpPr>
        <p:sp>
          <p:nvSpPr>
            <p:cNvPr id="580" name="Google Shape;580;p82"/>
            <p:cNvSpPr/>
            <p:nvPr/>
          </p:nvSpPr>
          <p:spPr>
            <a:xfrm>
              <a:off x="1000000" y="2440003"/>
              <a:ext cx="4144235" cy="1631268"/>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581" name="Google Shape;581;p82"/>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2"/>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2"/>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2"/>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2"/>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2"/>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2"/>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2"/>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82"/>
          <p:cNvSpPr/>
          <p:nvPr/>
        </p:nvSpPr>
        <p:spPr>
          <a:xfrm>
            <a:off x="6847150" y="1577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82"/>
          <p:cNvGrpSpPr/>
          <p:nvPr/>
        </p:nvGrpSpPr>
        <p:grpSpPr>
          <a:xfrm>
            <a:off x="4939557" y="1778136"/>
            <a:ext cx="3836911" cy="1503799"/>
            <a:chOff x="1000025" y="2059300"/>
            <a:chExt cx="4156550" cy="1629075"/>
          </a:xfrm>
        </p:grpSpPr>
        <p:sp>
          <p:nvSpPr>
            <p:cNvPr id="591" name="Google Shape;591;p82"/>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592" name="Google Shape;592;p82"/>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2"/>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2"/>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2"/>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2"/>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2"/>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2"/>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2"/>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82"/>
          <p:cNvSpPr txBox="1"/>
          <p:nvPr>
            <p:ph idx="2" type="body"/>
          </p:nvPr>
        </p:nvSpPr>
        <p:spPr>
          <a:xfrm>
            <a:off x="6847150" y="1606395"/>
            <a:ext cx="1179600" cy="286500"/>
          </a:xfrm>
          <a:prstGeom prst="rect">
            <a:avLst/>
          </a:prstGeom>
        </p:spPr>
        <p:txBody>
          <a:bodyPr anchorCtr="0" anchor="ctr" bIns="91425" lIns="91425" spcFirstLastPara="1" rIns="91425" wrap="square" tIns="91425">
            <a:normAutofit fontScale="55000" lnSpcReduction="20000"/>
          </a:bodyPr>
          <a:lstStyle/>
          <a:p>
            <a:pPr indent="0" lvl="0" marL="0" rtl="0" algn="ctr">
              <a:spcBef>
                <a:spcPts val="0"/>
              </a:spcBef>
              <a:spcAft>
                <a:spcPts val="0"/>
              </a:spcAft>
              <a:buNone/>
            </a:pPr>
            <a:r>
              <a:rPr lang="en" sz="1300">
                <a:solidFill>
                  <a:schemeClr val="dk1"/>
                </a:solidFill>
              </a:rPr>
              <a:t>max growth</a:t>
            </a:r>
            <a:endParaRPr sz="1300">
              <a:solidFill>
                <a:schemeClr val="dk1"/>
              </a:solidFill>
            </a:endParaRPr>
          </a:p>
        </p:txBody>
      </p:sp>
      <p:pic>
        <p:nvPicPr>
          <p:cNvPr id="601" name="Google Shape;601;p82"/>
          <p:cNvPicPr preferRelativeResize="0"/>
          <p:nvPr/>
        </p:nvPicPr>
        <p:blipFill>
          <a:blip r:embed="rId3">
            <a:alphaModFix/>
          </a:blip>
          <a:stretch>
            <a:fillRect/>
          </a:stretch>
        </p:blipFill>
        <p:spPr>
          <a:xfrm>
            <a:off x="4573388" y="245400"/>
            <a:ext cx="4569251" cy="45692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IoT in India’s Defence Sector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4"/>
          <p:cNvSpPr txBox="1"/>
          <p:nvPr>
            <p:ph type="title"/>
          </p:nvPr>
        </p:nvSpPr>
        <p:spPr>
          <a:xfrm>
            <a:off x="311700" y="556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we need IoT in defense sector?</a:t>
            </a:r>
            <a:endParaRPr/>
          </a:p>
        </p:txBody>
      </p:sp>
      <p:sp>
        <p:nvSpPr>
          <p:cNvPr id="612" name="Google Shape;612;p84"/>
          <p:cNvSpPr txBox="1"/>
          <p:nvPr>
            <p:ph idx="1" type="body"/>
          </p:nvPr>
        </p:nvSpPr>
        <p:spPr>
          <a:xfrm>
            <a:off x="311700" y="137630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Gather Battlefield awareness</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Proactive health surveillance</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Augmented Reality Remote Training</a:t>
            </a: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and many more</a:t>
            </a:r>
            <a:endParaRPr>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8" name="Google Shape;618;p85"/>
          <p:cNvSpPr txBox="1"/>
          <p:nvPr>
            <p:ph idx="1" type="body"/>
          </p:nvPr>
        </p:nvSpPr>
        <p:spPr>
          <a:xfrm>
            <a:off x="311700" y="1229875"/>
            <a:ext cx="8520600" cy="286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According to the </a:t>
            </a:r>
            <a:r>
              <a:rPr lang="en" u="sng">
                <a:solidFill>
                  <a:schemeClr val="hlink"/>
                </a:solidFill>
                <a:latin typeface="Arial"/>
                <a:ea typeface="Arial"/>
                <a:cs typeface="Arial"/>
                <a:sym typeface="Arial"/>
                <a:hlinkClick r:id="rId3"/>
              </a:rPr>
              <a:t>Indian IoT Magazine</a:t>
            </a:r>
            <a:r>
              <a:rPr lang="en">
                <a:latin typeface="Arial"/>
                <a:ea typeface="Arial"/>
                <a:cs typeface="Arial"/>
                <a:sym typeface="Arial"/>
              </a:rPr>
              <a:t>,Two startups are making remarkable progress in loT based solutions in defence sector</a:t>
            </a:r>
            <a:endParaRPr>
              <a:latin typeface="Arial"/>
              <a:ea typeface="Arial"/>
              <a:cs typeface="Arial"/>
              <a:sym typeface="Arial"/>
            </a:endParaRPr>
          </a:p>
          <a:p>
            <a:pPr indent="-342900" lvl="0" marL="457200" rtl="0" algn="l">
              <a:spcBef>
                <a:spcPts val="1200"/>
              </a:spcBef>
              <a:spcAft>
                <a:spcPts val="0"/>
              </a:spcAft>
              <a:buSzPts val="1800"/>
              <a:buFont typeface="Arial"/>
              <a:buAutoNum type="arabicPeriod"/>
            </a:pPr>
            <a:r>
              <a:rPr lang="en">
                <a:latin typeface="Arial"/>
                <a:ea typeface="Arial"/>
                <a:cs typeface="Arial"/>
                <a:sym typeface="Arial"/>
              </a:rPr>
              <a:t>Tonbo Imaging</a:t>
            </a:r>
            <a:endParaRPr>
              <a:latin typeface="Arial"/>
              <a:ea typeface="Arial"/>
              <a:cs typeface="Arial"/>
              <a:sym typeface="Arial"/>
            </a:endParaRPr>
          </a:p>
          <a:p>
            <a:pPr indent="-342900" lvl="0" marL="457200" rtl="0" algn="l">
              <a:spcBef>
                <a:spcPts val="0"/>
              </a:spcBef>
              <a:spcAft>
                <a:spcPts val="0"/>
              </a:spcAft>
              <a:buSzPts val="1800"/>
              <a:buFont typeface="Arial"/>
              <a:buAutoNum type="arabicPeriod"/>
            </a:pPr>
            <a:r>
              <a:rPr lang="en">
                <a:latin typeface="Arial"/>
                <a:ea typeface="Arial"/>
                <a:cs typeface="Arial"/>
                <a:sym typeface="Arial"/>
              </a:rPr>
              <a:t>CRON Systems</a:t>
            </a:r>
            <a:endParaRPr>
              <a:latin typeface="Arial"/>
              <a:ea typeface="Arial"/>
              <a:cs typeface="Arial"/>
              <a:sym typeface="Arial"/>
            </a:endParaRPr>
          </a:p>
        </p:txBody>
      </p:sp>
      <p:pic>
        <p:nvPicPr>
          <p:cNvPr id="619" name="Google Shape;619;p85"/>
          <p:cNvPicPr preferRelativeResize="0"/>
          <p:nvPr/>
        </p:nvPicPr>
        <p:blipFill>
          <a:blip r:embed="rId4">
            <a:alphaModFix/>
          </a:blip>
          <a:stretch>
            <a:fillRect/>
          </a:stretch>
        </p:blipFill>
        <p:spPr>
          <a:xfrm>
            <a:off x="1049300" y="3251700"/>
            <a:ext cx="1913175" cy="562700"/>
          </a:xfrm>
          <a:prstGeom prst="rect">
            <a:avLst/>
          </a:prstGeom>
          <a:noFill/>
          <a:ln>
            <a:noFill/>
          </a:ln>
        </p:spPr>
      </p:pic>
      <p:pic>
        <p:nvPicPr>
          <p:cNvPr id="620" name="Google Shape;620;p85"/>
          <p:cNvPicPr preferRelativeResize="0"/>
          <p:nvPr/>
        </p:nvPicPr>
        <p:blipFill>
          <a:blip r:embed="rId5">
            <a:alphaModFix/>
          </a:blip>
          <a:stretch>
            <a:fillRect/>
          </a:stretch>
        </p:blipFill>
        <p:spPr>
          <a:xfrm>
            <a:off x="3567000" y="2890000"/>
            <a:ext cx="2095500" cy="148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0" y="400650"/>
            <a:ext cx="8520600" cy="607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SzPts val="990"/>
              <a:buNone/>
            </a:pPr>
            <a:r>
              <a:rPr b="1" lang="en" sz="3500"/>
              <a:t>Why IoT?</a:t>
            </a:r>
            <a:endParaRPr b="1" sz="3500"/>
          </a:p>
        </p:txBody>
      </p:sp>
      <p:sp>
        <p:nvSpPr>
          <p:cNvPr id="232" name="Google Shape;232;p41"/>
          <p:cNvSpPr txBox="1"/>
          <p:nvPr>
            <p:ph idx="1" type="body"/>
          </p:nvPr>
        </p:nvSpPr>
        <p:spPr>
          <a:xfrm>
            <a:off x="261850" y="1225100"/>
            <a:ext cx="8520600" cy="3343800"/>
          </a:xfrm>
          <a:prstGeom prst="rect">
            <a:avLst/>
          </a:prstGeom>
        </p:spPr>
        <p:txBody>
          <a:bodyPr anchorCtr="0" anchor="t" bIns="91425" lIns="91425" spcFirstLastPara="1" rIns="91425" wrap="square" tIns="91425">
            <a:normAutofit lnSpcReduction="20000"/>
          </a:bodyPr>
          <a:lstStyle/>
          <a:p>
            <a:pPr indent="-381000" lvl="0" marL="457200" rtl="0" algn="l">
              <a:spcBef>
                <a:spcPts val="0"/>
              </a:spcBef>
              <a:spcAft>
                <a:spcPts val="0"/>
              </a:spcAft>
              <a:buSzPts val="2400"/>
              <a:buChar char="➢"/>
            </a:pPr>
            <a:r>
              <a:rPr lang="en" sz="2400"/>
              <a:t>We want to </a:t>
            </a:r>
            <a:r>
              <a:rPr b="1" lang="en" sz="2400"/>
              <a:t>automate </a:t>
            </a:r>
            <a:r>
              <a:rPr lang="en" sz="2400"/>
              <a:t>everything</a:t>
            </a:r>
            <a:endParaRPr sz="2400"/>
          </a:p>
          <a:p>
            <a:pPr indent="-381000" lvl="0" marL="457200" rtl="0" algn="l">
              <a:spcBef>
                <a:spcPts val="0"/>
              </a:spcBef>
              <a:spcAft>
                <a:spcPts val="0"/>
              </a:spcAft>
              <a:buSzPts val="2400"/>
              <a:buChar char="➢"/>
            </a:pPr>
            <a:r>
              <a:rPr lang="en" sz="2400"/>
              <a:t>We want to </a:t>
            </a:r>
            <a:r>
              <a:rPr b="1" lang="en" sz="2400"/>
              <a:t>control </a:t>
            </a:r>
            <a:r>
              <a:rPr lang="en" sz="2400"/>
              <a:t>everything remotely</a:t>
            </a:r>
            <a:endParaRPr sz="2400"/>
          </a:p>
          <a:p>
            <a:pPr indent="-381000" lvl="0" marL="457200" rtl="0" algn="l">
              <a:spcBef>
                <a:spcPts val="0"/>
              </a:spcBef>
              <a:spcAft>
                <a:spcPts val="0"/>
              </a:spcAft>
              <a:buSzPts val="2400"/>
              <a:buChar char="➢"/>
            </a:pPr>
            <a:r>
              <a:rPr lang="en" sz="2400"/>
              <a:t>We want the data to be updated in </a:t>
            </a:r>
            <a:r>
              <a:rPr b="1" lang="en" sz="2400"/>
              <a:t>real time.</a:t>
            </a:r>
            <a:endParaRPr b="1" sz="2400"/>
          </a:p>
          <a:p>
            <a:pPr indent="-381000" lvl="0" marL="457200" rtl="0" algn="l">
              <a:spcBef>
                <a:spcPts val="0"/>
              </a:spcBef>
              <a:spcAft>
                <a:spcPts val="0"/>
              </a:spcAft>
              <a:buClr>
                <a:srgbClr val="141414"/>
              </a:buClr>
              <a:buSzPts val="2400"/>
              <a:buFont typeface="Arial"/>
              <a:buChar char="➢"/>
            </a:pPr>
            <a:r>
              <a:rPr lang="en" sz="2400">
                <a:solidFill>
                  <a:srgbClr val="141414"/>
                </a:solidFill>
                <a:latin typeface="Arial"/>
                <a:ea typeface="Arial"/>
                <a:cs typeface="Arial"/>
                <a:sym typeface="Arial"/>
              </a:rPr>
              <a:t>Why is the impact of IoT so large? At its core, IoT is about measuring and remotely controlling previously unconnected “things”. It reaches people and objects that older technology could not.</a:t>
            </a:r>
            <a:endParaRPr sz="2400">
              <a:solidFill>
                <a:srgbClr val="141414"/>
              </a:solidFill>
              <a:latin typeface="Arial"/>
              <a:ea typeface="Arial"/>
              <a:cs typeface="Arial"/>
              <a:sym typeface="Arial"/>
            </a:endParaRPr>
          </a:p>
          <a:p>
            <a:pPr indent="0" lvl="0" marL="457200" rtl="0" algn="l">
              <a:spcBef>
                <a:spcPts val="1400"/>
              </a:spcBef>
              <a:spcAft>
                <a:spcPts val="1200"/>
              </a:spcAft>
              <a:buNone/>
            </a:pPr>
            <a:r>
              <a:t/>
            </a:r>
            <a:endParaRPr b="1"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Tonbo Imaging</a:t>
            </a:r>
            <a:endParaRPr/>
          </a:p>
        </p:txBody>
      </p:sp>
      <p:sp>
        <p:nvSpPr>
          <p:cNvPr id="626" name="Google Shape;626;p86"/>
          <p:cNvSpPr txBox="1"/>
          <p:nvPr>
            <p:ph idx="1" type="body"/>
          </p:nvPr>
        </p:nvSpPr>
        <p:spPr>
          <a:xfrm>
            <a:off x="311700" y="1229875"/>
            <a:ext cx="8520600" cy="2509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lang="en" u="sng">
                <a:solidFill>
                  <a:schemeClr val="hlink"/>
                </a:solidFill>
                <a:latin typeface="Arial"/>
                <a:ea typeface="Arial"/>
                <a:cs typeface="Arial"/>
                <a:sym typeface="Arial"/>
                <a:hlinkClick r:id="rId3"/>
              </a:rPr>
              <a:t>Tonbo</a:t>
            </a:r>
            <a:r>
              <a:rPr lang="en">
                <a:latin typeface="Arial"/>
                <a:ea typeface="Arial"/>
                <a:cs typeface="Arial"/>
                <a:sym typeface="Arial"/>
              </a:rPr>
              <a:t> specializes in imaging technology, especially thermal imaging, which provides enhanced vision in low-light conditions using heat signatures.</a:t>
            </a:r>
            <a:endParaRPr>
              <a:latin typeface="Arial"/>
              <a:ea typeface="Arial"/>
              <a:cs typeface="Arial"/>
              <a:sym typeface="Arial"/>
            </a:endParaRPr>
          </a:p>
          <a:p>
            <a:pPr indent="0" lvl="0" marL="457200" rtl="0" algn="l">
              <a:spcBef>
                <a:spcPts val="1200"/>
              </a:spcBef>
              <a:spcAft>
                <a:spcPts val="0"/>
              </a:spcAft>
              <a:buNone/>
            </a:pPr>
            <a:r>
              <a:t/>
            </a:r>
            <a:endParaRPr sz="100">
              <a:latin typeface="Arial"/>
              <a:ea typeface="Arial"/>
              <a:cs typeface="Arial"/>
              <a:sym typeface="Arial"/>
            </a:endParaRPr>
          </a:p>
          <a:p>
            <a:pPr indent="-342900" lvl="0" marL="457200" rtl="0" algn="l">
              <a:spcBef>
                <a:spcPts val="1200"/>
              </a:spcBef>
              <a:spcAft>
                <a:spcPts val="0"/>
              </a:spcAft>
              <a:buSzPts val="1800"/>
              <a:buFont typeface="Arial"/>
              <a:buChar char="❖"/>
            </a:pPr>
            <a:r>
              <a:rPr lang="en">
                <a:latin typeface="Arial"/>
                <a:ea typeface="Arial"/>
                <a:cs typeface="Arial"/>
                <a:sym typeface="Arial"/>
              </a:rPr>
              <a:t>Tonbo Imaging partners with Indian Military</a:t>
            </a:r>
            <a:endParaRPr>
              <a:latin typeface="Arial"/>
              <a:ea typeface="Arial"/>
              <a:cs typeface="Arial"/>
              <a:sym typeface="Arial"/>
            </a:endParaRPr>
          </a:p>
          <a:p>
            <a:pPr indent="0" lvl="0" marL="457200" rtl="0" algn="l">
              <a:spcBef>
                <a:spcPts val="1200"/>
              </a:spcBef>
              <a:spcAft>
                <a:spcPts val="0"/>
              </a:spcAft>
              <a:buNone/>
            </a:pPr>
            <a:r>
              <a:t/>
            </a:r>
            <a:endParaRPr sz="100">
              <a:latin typeface="Arial"/>
              <a:ea typeface="Arial"/>
              <a:cs typeface="Arial"/>
              <a:sym typeface="Arial"/>
            </a:endParaRPr>
          </a:p>
          <a:p>
            <a:pPr indent="-342900" lvl="0" marL="457200" rtl="0" algn="l">
              <a:spcBef>
                <a:spcPts val="1200"/>
              </a:spcBef>
              <a:spcAft>
                <a:spcPts val="0"/>
              </a:spcAft>
              <a:buSzPts val="1800"/>
              <a:buFont typeface="Arial"/>
              <a:buChar char="❖"/>
            </a:pPr>
            <a:r>
              <a:rPr lang="en">
                <a:latin typeface="Arial"/>
                <a:ea typeface="Arial"/>
                <a:cs typeface="Arial"/>
                <a:sym typeface="Arial"/>
              </a:rPr>
              <a:t>Indian armed forces also ordered drone systems having Tonbo optical systems on board.</a:t>
            </a:r>
            <a:endParaRPr>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Tonbo Imaging</a:t>
            </a:r>
            <a:endParaRPr/>
          </a:p>
        </p:txBody>
      </p:sp>
      <p:sp>
        <p:nvSpPr>
          <p:cNvPr id="632" name="Google Shape;632;p8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Tonbo also makes driver vision systems for self-driving cars.</a:t>
            </a:r>
            <a:endParaRPr>
              <a:latin typeface="Arial"/>
              <a:ea typeface="Arial"/>
              <a:cs typeface="Arial"/>
              <a:sym typeface="Arial"/>
            </a:endParaRPr>
          </a:p>
          <a:p>
            <a:pPr indent="0" lvl="0" marL="457200" rtl="0" algn="l">
              <a:spcBef>
                <a:spcPts val="1200"/>
              </a:spcBef>
              <a:spcAft>
                <a:spcPts val="0"/>
              </a:spcAft>
              <a:buNone/>
            </a:pPr>
            <a:r>
              <a:t/>
            </a:r>
            <a:endParaRPr sz="100">
              <a:latin typeface="Arial"/>
              <a:ea typeface="Arial"/>
              <a:cs typeface="Arial"/>
              <a:sym typeface="Arial"/>
            </a:endParaRPr>
          </a:p>
          <a:p>
            <a:pPr indent="-342900" lvl="0" marL="457200" rtl="0" algn="l">
              <a:spcBef>
                <a:spcPts val="1200"/>
              </a:spcBef>
              <a:spcAft>
                <a:spcPts val="0"/>
              </a:spcAft>
              <a:buSzPts val="1800"/>
              <a:buFont typeface="Arial"/>
              <a:buChar char="❖"/>
            </a:pPr>
            <a:r>
              <a:rPr lang="en">
                <a:latin typeface="Arial"/>
                <a:ea typeface="Arial"/>
                <a:cs typeface="Arial"/>
                <a:sym typeface="Arial"/>
              </a:rPr>
              <a:t>Indian CRPF, NSG, and the Army Northern Command the prominent clients that firm deals with.</a:t>
            </a:r>
            <a:endParaRPr>
              <a:latin typeface="Arial"/>
              <a:ea typeface="Arial"/>
              <a:cs typeface="Arial"/>
              <a:sym typeface="Arial"/>
            </a:endParaRPr>
          </a:p>
          <a:p>
            <a:pPr indent="0" lvl="0" marL="457200" rtl="0" algn="l">
              <a:spcBef>
                <a:spcPts val="1200"/>
              </a:spcBef>
              <a:spcAft>
                <a:spcPts val="0"/>
              </a:spcAft>
              <a:buNone/>
            </a:pPr>
            <a:r>
              <a:t/>
            </a:r>
            <a:endParaRPr sz="100">
              <a:latin typeface="Arial"/>
              <a:ea typeface="Arial"/>
              <a:cs typeface="Arial"/>
              <a:sym typeface="Arial"/>
            </a:endParaRPr>
          </a:p>
          <a:p>
            <a:pPr indent="-342900" lvl="0" marL="457200" rtl="0" algn="l">
              <a:spcBef>
                <a:spcPts val="1200"/>
              </a:spcBef>
              <a:spcAft>
                <a:spcPts val="0"/>
              </a:spcAft>
              <a:buSzPts val="1800"/>
              <a:buFont typeface="Arial"/>
              <a:buChar char="❖"/>
            </a:pPr>
            <a:r>
              <a:rPr lang="en">
                <a:latin typeface="Arial"/>
                <a:ea typeface="Arial"/>
                <a:cs typeface="Arial"/>
                <a:sym typeface="Arial"/>
              </a:rPr>
              <a:t>Tonbo recently forwarded its advanced vision system products for the Indian Army’s Arjun battle tanks.</a:t>
            </a:r>
            <a:endParaRPr>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CRON System	</a:t>
            </a:r>
            <a:endParaRPr/>
          </a:p>
        </p:txBody>
      </p:sp>
      <p:sp>
        <p:nvSpPr>
          <p:cNvPr id="638" name="Google Shape;638;p88"/>
          <p:cNvSpPr txBox="1"/>
          <p:nvPr>
            <p:ph idx="1" type="body"/>
          </p:nvPr>
        </p:nvSpPr>
        <p:spPr>
          <a:xfrm>
            <a:off x="311700" y="1229875"/>
            <a:ext cx="8520600" cy="182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CRON Systems</a:t>
            </a:r>
            <a:r>
              <a:rPr lang="en"/>
              <a:t> is an IoT based startup, Expertise surrounding deep research in lasers, artificial intelligence, encrypted communications and automation.</a:t>
            </a:r>
            <a:endParaRPr/>
          </a:p>
          <a:p>
            <a:pPr indent="0" lvl="0" marL="0" rtl="0" algn="l">
              <a:spcBef>
                <a:spcPts val="1200"/>
              </a:spcBef>
              <a:spcAft>
                <a:spcPts val="1200"/>
              </a:spcAft>
              <a:buNone/>
            </a:pPr>
            <a:r>
              <a:rPr lang="en"/>
              <a:t>Laser walls, Surveillance drones, command and control dashboard connected with encrypted communication network are some of CRON’s key enterprise offerings.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CRON System</a:t>
            </a:r>
            <a:endParaRPr/>
          </a:p>
        </p:txBody>
      </p:sp>
      <p:sp>
        <p:nvSpPr>
          <p:cNvPr id="644" name="Google Shape;644;p8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CRON is currently working on a driverless truck, Which can be used by the army to fetch troops back after a surgical strike.</a:t>
            </a:r>
            <a:endParaRPr/>
          </a:p>
          <a:p>
            <a:pPr indent="0" lvl="0" marL="0" rtl="0" algn="l">
              <a:spcBef>
                <a:spcPts val="1200"/>
              </a:spcBef>
              <a:spcAft>
                <a:spcPts val="1200"/>
              </a:spcAft>
              <a:buNone/>
            </a:pPr>
            <a:r>
              <a:rPr lang="en"/>
              <a:t>CRON announced an exclusive technology agreement with an Israeli defense robotics company, Automotive Robotic Industry Ltd(ARI).</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9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650" name="Google Shape;650;p90"/>
          <p:cNvSpPr/>
          <p:nvPr/>
        </p:nvSpPr>
        <p:spPr>
          <a:xfrm>
            <a:off x="432350" y="1304875"/>
            <a:ext cx="30972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1" name="Google Shape;651;p90"/>
          <p:cNvSpPr txBox="1"/>
          <p:nvPr>
            <p:ph idx="4294967295" type="body"/>
          </p:nvPr>
        </p:nvSpPr>
        <p:spPr>
          <a:xfrm>
            <a:off x="638775" y="1451563"/>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Cyber Attack</a:t>
            </a:r>
            <a:endParaRPr>
              <a:solidFill>
                <a:schemeClr val="lt1"/>
              </a:solidFill>
            </a:endParaRPr>
          </a:p>
        </p:txBody>
      </p:sp>
      <p:sp>
        <p:nvSpPr>
          <p:cNvPr id="652" name="Google Shape;652;p90"/>
          <p:cNvSpPr txBox="1"/>
          <p:nvPr>
            <p:ph idx="4294967295" type="body"/>
          </p:nvPr>
        </p:nvSpPr>
        <p:spPr>
          <a:xfrm>
            <a:off x="432350" y="2070575"/>
            <a:ext cx="3468900" cy="177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The largest drawback of IoT technology is the serious risks in data security.</a:t>
            </a:r>
            <a:endParaRPr>
              <a:latin typeface="Arial"/>
              <a:ea typeface="Arial"/>
              <a:cs typeface="Arial"/>
              <a:sym typeface="Arial"/>
            </a:endParaRPr>
          </a:p>
          <a:p>
            <a:pPr indent="0" lvl="0" marL="0" rtl="0" algn="l">
              <a:spcBef>
                <a:spcPts val="800"/>
              </a:spcBef>
              <a:spcAft>
                <a:spcPts val="800"/>
              </a:spcAft>
              <a:buNone/>
            </a:pPr>
            <a:r>
              <a:t/>
            </a:r>
            <a:endParaRPr sz="1600"/>
          </a:p>
        </p:txBody>
      </p:sp>
      <p:sp>
        <p:nvSpPr>
          <p:cNvPr id="653" name="Google Shape;653;p90"/>
          <p:cNvSpPr/>
          <p:nvPr/>
        </p:nvSpPr>
        <p:spPr>
          <a:xfrm>
            <a:off x="4671700" y="1301800"/>
            <a:ext cx="30972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54" name="Google Shape;654;p90"/>
          <p:cNvSpPr txBox="1"/>
          <p:nvPr>
            <p:ph idx="4294967295" type="body"/>
          </p:nvPr>
        </p:nvSpPr>
        <p:spPr>
          <a:xfrm>
            <a:off x="4878125" y="1448488"/>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Lack of Physical Hardening</a:t>
            </a:r>
            <a:endParaRPr>
              <a:solidFill>
                <a:schemeClr val="lt1"/>
              </a:solidFill>
            </a:endParaRPr>
          </a:p>
        </p:txBody>
      </p:sp>
      <p:sp>
        <p:nvSpPr>
          <p:cNvPr id="655" name="Google Shape;655;p90"/>
          <p:cNvSpPr txBox="1"/>
          <p:nvPr>
            <p:ph idx="4294967295" type="body"/>
          </p:nvPr>
        </p:nvSpPr>
        <p:spPr>
          <a:xfrm>
            <a:off x="4671700" y="2067500"/>
            <a:ext cx="3468900" cy="1774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IoT devices need to be more secured physically from threats.</a:t>
            </a:r>
            <a:endParaRPr>
              <a:latin typeface="Arial"/>
              <a:ea typeface="Arial"/>
              <a:cs typeface="Arial"/>
              <a:sym typeface="Arial"/>
            </a:endParaRPr>
          </a:p>
          <a:p>
            <a:pPr indent="0" lvl="0" marL="0" rtl="0" algn="l">
              <a:spcBef>
                <a:spcPts val="800"/>
              </a:spcBef>
              <a:spcAft>
                <a:spcPts val="800"/>
              </a:spcAft>
              <a:buNone/>
            </a:pPr>
            <a:r>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9" name="Shape 659"/>
        <p:cNvGrpSpPr/>
        <p:nvPr/>
      </p:nvGrpSpPr>
      <p:grpSpPr>
        <a:xfrm>
          <a:off x="0" y="0"/>
          <a:ext cx="0" cy="0"/>
          <a:chOff x="0" y="0"/>
          <a:chExt cx="0" cy="0"/>
        </a:xfrm>
      </p:grpSpPr>
      <p:sp>
        <p:nvSpPr>
          <p:cNvPr id="660" name="Google Shape;660;p91"/>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solidFill>
                  <a:srgbClr val="2A3990"/>
                </a:solidFill>
              </a:rPr>
              <a:t>Life Below Water</a:t>
            </a:r>
            <a:endParaRPr sz="5700">
              <a:solidFill>
                <a:srgbClr val="2A3990"/>
              </a:solidFill>
            </a:endParaRPr>
          </a:p>
        </p:txBody>
      </p:sp>
      <p:sp>
        <p:nvSpPr>
          <p:cNvPr id="661" name="Google Shape;661;p91"/>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361950" lvl="0" marL="2286000" rtl="0" algn="ctr">
              <a:spcBef>
                <a:spcPts val="0"/>
              </a:spcBef>
              <a:spcAft>
                <a:spcPts val="0"/>
              </a:spcAft>
              <a:buSzPts val="2100"/>
              <a:buChar char="-"/>
            </a:pPr>
            <a:r>
              <a:rPr lang="en"/>
              <a:t>14 SDG</a:t>
            </a:r>
            <a:endParaRPr/>
          </a:p>
        </p:txBody>
      </p:sp>
      <p:sp>
        <p:nvSpPr>
          <p:cNvPr id="662" name="Google Shape;662;p9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663" name="Google Shape;663;p91"/>
          <p:cNvPicPr preferRelativeResize="0"/>
          <p:nvPr/>
        </p:nvPicPr>
        <p:blipFill rotWithShape="1">
          <a:blip r:embed="rId4">
            <a:alphaModFix/>
          </a:blip>
          <a:srcRect b="0" l="0" r="0" t="5042"/>
          <a:stretch/>
        </p:blipFill>
        <p:spPr>
          <a:xfrm>
            <a:off x="4853975" y="19788"/>
            <a:ext cx="4008050" cy="51039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2"/>
          <p:cNvSpPr txBox="1"/>
          <p:nvPr>
            <p:ph type="ctrTitle"/>
          </p:nvPr>
        </p:nvSpPr>
        <p:spPr>
          <a:xfrm>
            <a:off x="1166450" y="92450"/>
            <a:ext cx="6558000" cy="5412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800">
                <a:solidFill>
                  <a:srgbClr val="2A3990"/>
                </a:solidFill>
                <a:latin typeface="Roboto"/>
                <a:ea typeface="Roboto"/>
                <a:cs typeface="Roboto"/>
                <a:sym typeface="Roboto"/>
              </a:rPr>
              <a:t>IoUT - Internet of Underwater Things</a:t>
            </a:r>
            <a:endParaRPr sz="2800">
              <a:solidFill>
                <a:srgbClr val="2A3990"/>
              </a:solidFill>
              <a:latin typeface="Roboto"/>
              <a:ea typeface="Roboto"/>
              <a:cs typeface="Roboto"/>
              <a:sym typeface="Roboto"/>
            </a:endParaRPr>
          </a:p>
        </p:txBody>
      </p:sp>
      <p:sp>
        <p:nvSpPr>
          <p:cNvPr id="669" name="Google Shape;669;p92" title="Video"/>
          <p:cNvSpPr txBox="1"/>
          <p:nvPr>
            <p:ph idx="1" type="subTitle"/>
          </p:nvPr>
        </p:nvSpPr>
        <p:spPr>
          <a:xfrm>
            <a:off x="311700" y="679575"/>
            <a:ext cx="8520600" cy="446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41">
              <a:solidFill>
                <a:srgbClr val="7F6000"/>
              </a:solidFill>
            </a:endParaRPr>
          </a:p>
          <a:p>
            <a:pPr indent="-358214" lvl="0" marL="457200" rtl="0" algn="l">
              <a:spcBef>
                <a:spcPts val="0"/>
              </a:spcBef>
              <a:spcAft>
                <a:spcPts val="0"/>
              </a:spcAft>
              <a:buClr>
                <a:srgbClr val="7F6000"/>
              </a:buClr>
              <a:buSzPts val="2041"/>
              <a:buChar char="➢"/>
            </a:pPr>
            <a:r>
              <a:rPr lang="en" sz="2041">
                <a:solidFill>
                  <a:srgbClr val="7F6000"/>
                </a:solidFill>
              </a:rPr>
              <a:t>IoUT use cases &amp; applications in SDG</a:t>
            </a:r>
            <a:endParaRPr sz="2041">
              <a:solidFill>
                <a:srgbClr val="7F6000"/>
              </a:solidFill>
            </a:endParaRPr>
          </a:p>
          <a:p>
            <a:pPr indent="0" lvl="0" marL="0" rtl="0" algn="l">
              <a:spcBef>
                <a:spcPts val="0"/>
              </a:spcBef>
              <a:spcAft>
                <a:spcPts val="0"/>
              </a:spcAft>
              <a:buNone/>
            </a:pPr>
            <a:r>
              <a:t/>
            </a:r>
            <a:endParaRPr sz="1550"/>
          </a:p>
          <a:p>
            <a:pPr indent="0" lvl="0" marL="0" rtl="0" algn="l">
              <a:spcBef>
                <a:spcPts val="0"/>
              </a:spcBef>
              <a:spcAft>
                <a:spcPts val="0"/>
              </a:spcAft>
              <a:buNone/>
            </a:pPr>
            <a:r>
              <a:t/>
            </a:r>
            <a:endParaRPr sz="1550"/>
          </a:p>
          <a:p>
            <a:pPr indent="0" lvl="0" marL="0" rtl="0" algn="l">
              <a:spcBef>
                <a:spcPts val="0"/>
              </a:spcBef>
              <a:spcAft>
                <a:spcPts val="0"/>
              </a:spcAft>
              <a:buNone/>
            </a:pPr>
            <a:r>
              <a:t/>
            </a:r>
            <a:endParaRPr sz="1550"/>
          </a:p>
          <a:p>
            <a:pPr indent="-333375" lvl="0" marL="914400" rtl="0" algn="l">
              <a:spcBef>
                <a:spcPts val="0"/>
              </a:spcBef>
              <a:spcAft>
                <a:spcPts val="0"/>
              </a:spcAft>
              <a:buSzPts val="1650"/>
              <a:buChar char="●"/>
            </a:pPr>
            <a:r>
              <a:rPr lang="en" sz="1650"/>
              <a:t>underwater exploration</a:t>
            </a:r>
            <a:endParaRPr sz="1650"/>
          </a:p>
          <a:p>
            <a:pPr indent="-333375" lvl="0" marL="914400" rtl="0" algn="l">
              <a:spcBef>
                <a:spcPts val="1000"/>
              </a:spcBef>
              <a:spcAft>
                <a:spcPts val="0"/>
              </a:spcAft>
              <a:buSzPts val="1650"/>
              <a:buChar char="●"/>
            </a:pPr>
            <a:r>
              <a:rPr lang="en" sz="1650"/>
              <a:t>disaster prevention</a:t>
            </a:r>
            <a:endParaRPr sz="1650"/>
          </a:p>
          <a:p>
            <a:pPr indent="-333375" lvl="0" marL="914400" rtl="0" algn="l">
              <a:spcBef>
                <a:spcPts val="1000"/>
              </a:spcBef>
              <a:spcAft>
                <a:spcPts val="0"/>
              </a:spcAft>
              <a:buSzPts val="1650"/>
              <a:buChar char="●"/>
            </a:pPr>
            <a:r>
              <a:rPr lang="en" sz="1650"/>
              <a:t>environmental monitoring</a:t>
            </a:r>
            <a:endParaRPr sz="1650"/>
          </a:p>
          <a:p>
            <a:pPr indent="-333375" lvl="0" marL="914400" rtl="0" algn="l">
              <a:spcBef>
                <a:spcPts val="1000"/>
              </a:spcBef>
              <a:spcAft>
                <a:spcPts val="0"/>
              </a:spcAft>
              <a:buSzPts val="1650"/>
              <a:buChar char="●"/>
            </a:pPr>
            <a:r>
              <a:rPr lang="en" sz="1650"/>
              <a:t>real-time aquatic education</a:t>
            </a:r>
            <a:endParaRPr sz="1650"/>
          </a:p>
          <a:p>
            <a:pPr indent="-333375" lvl="0" marL="914400" rtl="0" algn="l">
              <a:spcBef>
                <a:spcPts val="1000"/>
              </a:spcBef>
              <a:spcAft>
                <a:spcPts val="0"/>
              </a:spcAft>
              <a:buSzPts val="1650"/>
              <a:buChar char="●"/>
            </a:pPr>
            <a:r>
              <a:rPr lang="en" sz="1650"/>
              <a:t>military</a:t>
            </a:r>
            <a:endParaRPr sz="1650"/>
          </a:p>
          <a:p>
            <a:pPr indent="-333375" lvl="0" marL="914400" rtl="0" algn="l">
              <a:spcBef>
                <a:spcPts val="1000"/>
              </a:spcBef>
              <a:spcAft>
                <a:spcPts val="1000"/>
              </a:spcAft>
              <a:buSzPts val="1650"/>
              <a:buChar char="●"/>
            </a:pPr>
            <a:r>
              <a:rPr lang="en" sz="1650"/>
              <a:t>archaeological expeditions</a:t>
            </a:r>
            <a:endParaRPr sz="1650">
              <a:solidFill>
                <a:srgbClr val="4A4A4A"/>
              </a:solidFill>
              <a:highlight>
                <a:srgbClr val="FFFFFF"/>
              </a:highlight>
              <a:latin typeface="Roboto"/>
              <a:ea typeface="Roboto"/>
              <a:cs typeface="Roboto"/>
              <a:sym typeface="Roboto"/>
            </a:endParaRPr>
          </a:p>
        </p:txBody>
      </p:sp>
      <p:pic>
        <p:nvPicPr>
          <p:cNvPr id="670" name="Google Shape;670;p92"/>
          <p:cNvPicPr preferRelativeResize="0"/>
          <p:nvPr/>
        </p:nvPicPr>
        <p:blipFill>
          <a:blip r:embed="rId3">
            <a:alphaModFix/>
          </a:blip>
          <a:stretch>
            <a:fillRect/>
          </a:stretch>
        </p:blipFill>
        <p:spPr>
          <a:xfrm>
            <a:off x="4014800" y="1295050"/>
            <a:ext cx="4817500" cy="372931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3"/>
          <p:cNvSpPr txBox="1"/>
          <p:nvPr>
            <p:ph type="ctrTitle"/>
          </p:nvPr>
        </p:nvSpPr>
        <p:spPr>
          <a:xfrm>
            <a:off x="1166450" y="92450"/>
            <a:ext cx="6558000" cy="5412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sz="2800">
                <a:solidFill>
                  <a:srgbClr val="2A3990"/>
                </a:solidFill>
                <a:latin typeface="Roboto"/>
                <a:ea typeface="Roboto"/>
                <a:cs typeface="Roboto"/>
                <a:sym typeface="Roboto"/>
              </a:rPr>
              <a:t>IoUT - Internet of Underwater Things</a:t>
            </a:r>
            <a:endParaRPr b="1" sz="2800">
              <a:latin typeface="EB Garamond"/>
              <a:ea typeface="EB Garamond"/>
              <a:cs typeface="EB Garamond"/>
              <a:sym typeface="EB Garamond"/>
            </a:endParaRPr>
          </a:p>
        </p:txBody>
      </p:sp>
      <p:sp>
        <p:nvSpPr>
          <p:cNvPr id="676" name="Google Shape;676;p93" title="Video"/>
          <p:cNvSpPr txBox="1"/>
          <p:nvPr>
            <p:ph idx="1" type="subTitle"/>
          </p:nvPr>
        </p:nvSpPr>
        <p:spPr>
          <a:xfrm>
            <a:off x="311700" y="679575"/>
            <a:ext cx="8520600" cy="446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0" lvl="0" marL="0" rtl="0" algn="l">
              <a:spcBef>
                <a:spcPts val="0"/>
              </a:spcBef>
              <a:spcAft>
                <a:spcPts val="0"/>
              </a:spcAft>
              <a:buNone/>
            </a:pPr>
            <a:r>
              <a:t/>
            </a:r>
            <a:endParaRPr sz="1350"/>
          </a:p>
          <a:p>
            <a:pPr indent="-342900" lvl="0" marL="457200" rtl="0" algn="l">
              <a:spcBef>
                <a:spcPts val="0"/>
              </a:spcBef>
              <a:spcAft>
                <a:spcPts val="0"/>
              </a:spcAft>
              <a:buClr>
                <a:srgbClr val="7F6000"/>
              </a:buClr>
              <a:buSzPts val="1800"/>
              <a:buChar char="➢"/>
            </a:pPr>
            <a:r>
              <a:rPr lang="en" sz="1800">
                <a:solidFill>
                  <a:srgbClr val="7F6000"/>
                </a:solidFill>
              </a:rPr>
              <a:t>IoUT Devices and Projects</a:t>
            </a:r>
            <a:endParaRPr sz="1800">
              <a:solidFill>
                <a:srgbClr val="7F6000"/>
              </a:solidFill>
            </a:endParaRPr>
          </a:p>
          <a:p>
            <a:pPr indent="0" lvl="0" marL="0" rtl="0" algn="l">
              <a:spcBef>
                <a:spcPts val="0"/>
              </a:spcBef>
              <a:spcAft>
                <a:spcPts val="0"/>
              </a:spcAft>
              <a:buNone/>
            </a:pPr>
            <a:r>
              <a:rPr lang="en" sz="1800"/>
              <a:t> </a:t>
            </a:r>
            <a:endParaRPr sz="1800"/>
          </a:p>
          <a:p>
            <a:pPr indent="-314325" lvl="0" marL="914400" rtl="0" algn="l">
              <a:spcBef>
                <a:spcPts val="0"/>
              </a:spcBef>
              <a:spcAft>
                <a:spcPts val="0"/>
              </a:spcAft>
              <a:buClr>
                <a:srgbClr val="4A4A4A"/>
              </a:buClr>
              <a:buSzPts val="1350"/>
              <a:buFont typeface="Roboto"/>
              <a:buChar char="●"/>
            </a:pPr>
            <a:r>
              <a:rPr lang="en" sz="1350">
                <a:solidFill>
                  <a:srgbClr val="4A4A4A"/>
                </a:solidFill>
                <a:highlight>
                  <a:srgbClr val="FFFFFF"/>
                </a:highlight>
                <a:latin typeface="Roboto"/>
                <a:ea typeface="Roboto"/>
                <a:cs typeface="Roboto"/>
                <a:sym typeface="Roboto"/>
              </a:rPr>
              <a:t>Autonomous Underwater Vehicles (AUV)</a:t>
            </a:r>
            <a:endParaRPr sz="1350">
              <a:solidFill>
                <a:srgbClr val="4A4A4A"/>
              </a:solidFill>
              <a:highlight>
                <a:srgbClr val="FFFFFF"/>
              </a:highlight>
              <a:latin typeface="Roboto"/>
              <a:ea typeface="Roboto"/>
              <a:cs typeface="Roboto"/>
              <a:sym typeface="Roboto"/>
            </a:endParaRPr>
          </a:p>
          <a:p>
            <a:pPr indent="-314325" lvl="0" marL="914400" rtl="0" algn="l">
              <a:spcBef>
                <a:spcPts val="1000"/>
              </a:spcBef>
              <a:spcAft>
                <a:spcPts val="1000"/>
              </a:spcAft>
              <a:buSzPts val="1350"/>
              <a:buFont typeface="Roboto"/>
              <a:buChar char="●"/>
            </a:pPr>
            <a:r>
              <a:rPr lang="en" sz="1350">
                <a:solidFill>
                  <a:srgbClr val="4A4A4A"/>
                </a:solidFill>
                <a:highlight>
                  <a:srgbClr val="FFFFFF"/>
                </a:highlight>
                <a:latin typeface="Roboto"/>
                <a:ea typeface="Roboto"/>
                <a:cs typeface="Roboto"/>
                <a:sym typeface="Roboto"/>
              </a:rPr>
              <a:t>SUNRISE project by EU (</a:t>
            </a:r>
            <a:r>
              <a:rPr lang="en" sz="1350" u="sng">
                <a:solidFill>
                  <a:srgbClr val="FF00FF"/>
                </a:solidFill>
                <a:highlight>
                  <a:srgbClr val="FFFFFF"/>
                </a:highlight>
                <a:latin typeface="Roboto"/>
                <a:ea typeface="Roboto"/>
                <a:cs typeface="Roboto"/>
                <a:sym typeface="Roboto"/>
                <a:hlinkClick r:id="rId3">
                  <a:extLst>
                    <a:ext uri="{A12FA001-AC4F-418D-AE19-62706E023703}">
                      <ahyp:hlinkClr val="tx"/>
                    </a:ext>
                  </a:extLst>
                </a:hlinkClick>
              </a:rPr>
              <a:t>Video</a:t>
            </a:r>
            <a:r>
              <a:rPr lang="en" sz="1350">
                <a:solidFill>
                  <a:srgbClr val="4A4A4A"/>
                </a:solidFill>
                <a:highlight>
                  <a:srgbClr val="FFFFFF"/>
                </a:highlight>
                <a:latin typeface="Roboto"/>
                <a:ea typeface="Roboto"/>
                <a:cs typeface="Roboto"/>
                <a:sym typeface="Roboto"/>
              </a:rPr>
              <a:t>)</a:t>
            </a:r>
            <a:endParaRPr sz="1350">
              <a:solidFill>
                <a:srgbClr val="4A4A4A"/>
              </a:solidFill>
              <a:highlight>
                <a:srgbClr val="FFFFFF"/>
              </a:highlight>
              <a:latin typeface="Roboto"/>
              <a:ea typeface="Roboto"/>
              <a:cs typeface="Roboto"/>
              <a:sym typeface="Roboto"/>
            </a:endParaRPr>
          </a:p>
        </p:txBody>
      </p:sp>
      <p:pic>
        <p:nvPicPr>
          <p:cNvPr id="677" name="Google Shape;677;p93"/>
          <p:cNvPicPr preferRelativeResize="0"/>
          <p:nvPr/>
        </p:nvPicPr>
        <p:blipFill>
          <a:blip r:embed="rId4">
            <a:alphaModFix/>
          </a:blip>
          <a:stretch>
            <a:fillRect/>
          </a:stretch>
        </p:blipFill>
        <p:spPr>
          <a:xfrm>
            <a:off x="4572000" y="1460375"/>
            <a:ext cx="4511800" cy="32330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4"/>
          <p:cNvSpPr txBox="1"/>
          <p:nvPr>
            <p:ph type="ctrTitle"/>
          </p:nvPr>
        </p:nvSpPr>
        <p:spPr>
          <a:xfrm>
            <a:off x="1166450" y="92450"/>
            <a:ext cx="6558000" cy="541200"/>
          </a:xfrm>
          <a:prstGeom prst="rect">
            <a:avLst/>
          </a:prstGeom>
          <a:ln>
            <a:noFill/>
          </a:ln>
          <a:effectLst>
            <a:outerShdw blurRad="57150" rotWithShape="0" algn="bl" dir="5400000" dist="19050">
              <a:srgbClr val="000000">
                <a:alpha val="50000"/>
              </a:srgbClr>
            </a:outerShdw>
          </a:effectLst>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sz="2800">
                <a:solidFill>
                  <a:srgbClr val="2A3990"/>
                </a:solidFill>
                <a:latin typeface="Roboto"/>
                <a:ea typeface="Roboto"/>
                <a:cs typeface="Roboto"/>
                <a:sym typeface="Roboto"/>
              </a:rPr>
              <a:t>IoUT - Internet of Underwater Things</a:t>
            </a:r>
            <a:endParaRPr b="1" sz="2800">
              <a:latin typeface="EB Garamond"/>
              <a:ea typeface="EB Garamond"/>
              <a:cs typeface="EB Garamond"/>
              <a:sym typeface="EB Garamond"/>
            </a:endParaRPr>
          </a:p>
        </p:txBody>
      </p:sp>
      <p:sp>
        <p:nvSpPr>
          <p:cNvPr id="683" name="Google Shape;683;p94" title="Video"/>
          <p:cNvSpPr txBox="1"/>
          <p:nvPr>
            <p:ph idx="1" type="subTitle"/>
          </p:nvPr>
        </p:nvSpPr>
        <p:spPr>
          <a:xfrm>
            <a:off x="311700" y="679575"/>
            <a:ext cx="8520600" cy="446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350">
              <a:solidFill>
                <a:srgbClr val="4A4A4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4A4A4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4A4A4A"/>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50">
              <a:solidFill>
                <a:srgbClr val="4A4A4A"/>
              </a:solidFill>
              <a:highlight>
                <a:srgbClr val="FFFFFF"/>
              </a:highlight>
              <a:latin typeface="Roboto"/>
              <a:ea typeface="Roboto"/>
              <a:cs typeface="Roboto"/>
              <a:sym typeface="Roboto"/>
            </a:endParaRPr>
          </a:p>
          <a:p>
            <a:pPr indent="-355600" lvl="0" marL="457200" rtl="0" algn="l">
              <a:spcBef>
                <a:spcPts val="0"/>
              </a:spcBef>
              <a:spcAft>
                <a:spcPts val="0"/>
              </a:spcAft>
              <a:buClr>
                <a:srgbClr val="7F6000"/>
              </a:buClr>
              <a:buSzPts val="2000"/>
              <a:buFont typeface="Roboto"/>
              <a:buChar char="➢"/>
            </a:pPr>
            <a:r>
              <a:rPr lang="en" sz="2000">
                <a:solidFill>
                  <a:srgbClr val="7F6000"/>
                </a:solidFill>
                <a:highlight>
                  <a:srgbClr val="FFFFFF"/>
                </a:highlight>
                <a:latin typeface="Roboto"/>
                <a:ea typeface="Roboto"/>
                <a:cs typeface="Roboto"/>
                <a:sym typeface="Roboto"/>
              </a:rPr>
              <a:t>Challenges for IoUT</a:t>
            </a:r>
            <a:endParaRPr sz="2000">
              <a:solidFill>
                <a:srgbClr val="7F6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000">
              <a:solidFill>
                <a:srgbClr val="7F6000"/>
              </a:solidFill>
              <a:highlight>
                <a:srgbClr val="FFFFFF"/>
              </a:highlight>
              <a:latin typeface="Roboto"/>
              <a:ea typeface="Roboto"/>
              <a:cs typeface="Roboto"/>
              <a:sym typeface="Roboto"/>
            </a:endParaRPr>
          </a:p>
          <a:p>
            <a:pPr indent="-346075" lvl="0" marL="914400" rtl="0" algn="l">
              <a:spcBef>
                <a:spcPts val="0"/>
              </a:spcBef>
              <a:spcAft>
                <a:spcPts val="0"/>
              </a:spcAft>
              <a:buClr>
                <a:srgbClr val="4A4A4A"/>
              </a:buClr>
              <a:buSzPts val="1850"/>
              <a:buChar char="●"/>
            </a:pPr>
            <a:r>
              <a:rPr lang="en" sz="1850">
                <a:solidFill>
                  <a:srgbClr val="4A4A4A"/>
                </a:solidFill>
                <a:highlight>
                  <a:srgbClr val="FFFFFF"/>
                </a:highlight>
              </a:rPr>
              <a:t>Signal Transmission</a:t>
            </a:r>
            <a:endParaRPr sz="1850">
              <a:solidFill>
                <a:srgbClr val="4A4A4A"/>
              </a:solidFill>
              <a:highlight>
                <a:srgbClr val="FFFFFF"/>
              </a:highlight>
            </a:endParaRPr>
          </a:p>
          <a:p>
            <a:pPr indent="-346075" lvl="0" marL="914400" rtl="0" algn="l">
              <a:spcBef>
                <a:spcPts val="1000"/>
              </a:spcBef>
              <a:spcAft>
                <a:spcPts val="0"/>
              </a:spcAft>
              <a:buClr>
                <a:srgbClr val="4A4A4A"/>
              </a:buClr>
              <a:buSzPts val="1850"/>
              <a:buChar char="●"/>
            </a:pPr>
            <a:r>
              <a:rPr lang="en" sz="1850">
                <a:solidFill>
                  <a:srgbClr val="4A4A4A"/>
                </a:solidFill>
                <a:highlight>
                  <a:srgbClr val="FFFFFF"/>
                </a:highlight>
              </a:rPr>
              <a:t>Signal Interference</a:t>
            </a:r>
            <a:endParaRPr sz="1850">
              <a:solidFill>
                <a:srgbClr val="4A4A4A"/>
              </a:solidFill>
              <a:highlight>
                <a:srgbClr val="FFFFFF"/>
              </a:highlight>
            </a:endParaRPr>
          </a:p>
          <a:p>
            <a:pPr indent="-346075" lvl="0" marL="914400" rtl="0" algn="l">
              <a:spcBef>
                <a:spcPts val="1000"/>
              </a:spcBef>
              <a:spcAft>
                <a:spcPts val="0"/>
              </a:spcAft>
              <a:buClr>
                <a:srgbClr val="4A4A4A"/>
              </a:buClr>
              <a:buSzPts val="1850"/>
              <a:buChar char="●"/>
            </a:pPr>
            <a:r>
              <a:rPr lang="en" sz="1850">
                <a:solidFill>
                  <a:srgbClr val="4A4A4A"/>
                </a:solidFill>
                <a:highlight>
                  <a:srgbClr val="FFFFFF"/>
                </a:highlight>
              </a:rPr>
              <a:t>Reliability</a:t>
            </a:r>
            <a:endParaRPr sz="1850">
              <a:solidFill>
                <a:srgbClr val="4A4A4A"/>
              </a:solidFill>
              <a:highlight>
                <a:srgbClr val="FFFFFF"/>
              </a:highlight>
            </a:endParaRPr>
          </a:p>
          <a:p>
            <a:pPr indent="-346075" lvl="0" marL="914400" rtl="0" algn="l">
              <a:spcBef>
                <a:spcPts val="1000"/>
              </a:spcBef>
              <a:spcAft>
                <a:spcPts val="0"/>
              </a:spcAft>
              <a:buClr>
                <a:srgbClr val="4A4A4A"/>
              </a:buClr>
              <a:buSzPts val="1850"/>
              <a:buChar char="●"/>
            </a:pPr>
            <a:r>
              <a:rPr lang="en" sz="1850">
                <a:solidFill>
                  <a:srgbClr val="4A4A4A"/>
                </a:solidFill>
                <a:highlight>
                  <a:srgbClr val="FFFFFF"/>
                </a:highlight>
              </a:rPr>
              <a:t>Cost</a:t>
            </a:r>
            <a:endParaRPr sz="1850">
              <a:solidFill>
                <a:srgbClr val="4A4A4A"/>
              </a:solidFill>
              <a:highlight>
                <a:srgbClr val="FFFFFF"/>
              </a:highlight>
            </a:endParaRPr>
          </a:p>
          <a:p>
            <a:pPr indent="-346075" lvl="0" marL="914400" rtl="0" algn="l">
              <a:spcBef>
                <a:spcPts val="1000"/>
              </a:spcBef>
              <a:spcAft>
                <a:spcPts val="1000"/>
              </a:spcAft>
              <a:buClr>
                <a:srgbClr val="4A4A4A"/>
              </a:buClr>
              <a:buSzPts val="1850"/>
              <a:buChar char="●"/>
            </a:pPr>
            <a:r>
              <a:rPr lang="en" sz="1850">
                <a:solidFill>
                  <a:srgbClr val="4A4A4A"/>
                </a:solidFill>
                <a:highlight>
                  <a:srgbClr val="FFFFFF"/>
                </a:highlight>
                <a:latin typeface="Roboto"/>
                <a:ea typeface="Roboto"/>
                <a:cs typeface="Roboto"/>
                <a:sym typeface="Roboto"/>
              </a:rPr>
              <a:t>Chemical and UV radiation resistance</a:t>
            </a:r>
            <a:endParaRPr sz="1850">
              <a:solidFill>
                <a:srgbClr val="4A4A4A"/>
              </a:solidFill>
              <a:highlight>
                <a:srgbClr val="FFFFFF"/>
              </a:highlight>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7" name="Shape 687"/>
        <p:cNvGrpSpPr/>
        <p:nvPr/>
      </p:nvGrpSpPr>
      <p:grpSpPr>
        <a:xfrm>
          <a:off x="0" y="0"/>
          <a:ext cx="0" cy="0"/>
          <a:chOff x="0" y="0"/>
          <a:chExt cx="0" cy="0"/>
        </a:xfrm>
      </p:grpSpPr>
      <p:sp>
        <p:nvSpPr>
          <p:cNvPr id="688" name="Google Shape;688;p9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Clean Water and Sanitation</a:t>
            </a:r>
            <a:endParaRPr/>
          </a:p>
        </p:txBody>
      </p:sp>
      <p:sp>
        <p:nvSpPr>
          <p:cNvPr id="689" name="Google Shape;689;p9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361950" lvl="0" marL="2286000" rtl="0" algn="ctr">
              <a:spcBef>
                <a:spcPts val="0"/>
              </a:spcBef>
              <a:spcAft>
                <a:spcPts val="0"/>
              </a:spcAft>
              <a:buSzPts val="2100"/>
              <a:buChar char="-"/>
            </a:pPr>
            <a:r>
              <a:rPr lang="en"/>
              <a:t>6 SDG</a:t>
            </a:r>
            <a:endParaRPr/>
          </a:p>
        </p:txBody>
      </p:sp>
      <p:sp>
        <p:nvSpPr>
          <p:cNvPr id="690" name="Google Shape;690;p9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691" name="Google Shape;691;p95"/>
          <p:cNvPicPr preferRelativeResize="0"/>
          <p:nvPr/>
        </p:nvPicPr>
        <p:blipFill>
          <a:blip r:embed="rId4">
            <a:alphaModFix/>
          </a:blip>
          <a:stretch>
            <a:fillRect/>
          </a:stretch>
        </p:blipFill>
        <p:spPr>
          <a:xfrm>
            <a:off x="4572000" y="285750"/>
            <a:ext cx="4572000" cy="4572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311700" y="4380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What are SDG’s?</a:t>
            </a:r>
            <a:endParaRPr b="1"/>
          </a:p>
        </p:txBody>
      </p:sp>
      <p:sp>
        <p:nvSpPr>
          <p:cNvPr id="238" name="Google Shape;238;p4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solidFill>
                  <a:srgbClr val="000000"/>
                </a:solidFill>
                <a:latin typeface="Arial"/>
                <a:ea typeface="Arial"/>
                <a:cs typeface="Arial"/>
                <a:sym typeface="Arial"/>
              </a:rPr>
              <a:t>First of all, what’s sustainable? </a:t>
            </a:r>
            <a:r>
              <a:rPr lang="en" sz="1750">
                <a:solidFill>
                  <a:srgbClr val="202124"/>
                </a:solidFill>
                <a:highlight>
                  <a:schemeClr val="lt1"/>
                </a:highlight>
                <a:latin typeface="Arial"/>
                <a:ea typeface="Arial"/>
                <a:cs typeface="Arial"/>
                <a:sym typeface="Arial"/>
              </a:rPr>
              <a:t>The ability to uphold something, in this scenario we are talking about development. </a:t>
            </a:r>
            <a:endParaRPr/>
          </a:p>
          <a:p>
            <a:pPr indent="-342900" lvl="0" marL="457200" rtl="0" algn="l">
              <a:spcBef>
                <a:spcPts val="0"/>
              </a:spcBef>
              <a:spcAft>
                <a:spcPts val="0"/>
              </a:spcAft>
              <a:buSzPts val="1800"/>
              <a:buChar char="❖"/>
            </a:pPr>
            <a:r>
              <a:rPr lang="en" sz="1850" u="sng">
                <a:solidFill>
                  <a:schemeClr val="hlink"/>
                </a:solidFill>
                <a:highlight>
                  <a:srgbClr val="FFFFFF"/>
                </a:highlight>
                <a:latin typeface="Arial"/>
                <a:ea typeface="Arial"/>
                <a:cs typeface="Arial"/>
                <a:sym typeface="Arial"/>
                <a:hlinkClick r:id="rId3"/>
              </a:rPr>
              <a:t>Sustainable development goals</a:t>
            </a:r>
            <a:r>
              <a:rPr lang="en" sz="1850">
                <a:solidFill>
                  <a:srgbClr val="0A0A0A"/>
                </a:solidFill>
                <a:highlight>
                  <a:srgbClr val="FFFFFF"/>
                </a:highlight>
                <a:latin typeface="Arial"/>
                <a:ea typeface="Arial"/>
                <a:cs typeface="Arial"/>
                <a:sym typeface="Arial"/>
              </a:rPr>
              <a:t> can be termed as a blueprint to achieve a better and more sustainable future for all.</a:t>
            </a:r>
            <a:endParaRPr sz="1750">
              <a:solidFill>
                <a:srgbClr val="202124"/>
              </a:solidFill>
              <a:highlight>
                <a:srgbClr val="FFFFFF"/>
              </a:highlight>
              <a:latin typeface="Arial"/>
              <a:ea typeface="Arial"/>
              <a:cs typeface="Arial"/>
              <a:sym typeface="Arial"/>
            </a:endParaRPr>
          </a:p>
          <a:p>
            <a:pPr indent="-339725" lvl="0" marL="457200" rtl="0" algn="l">
              <a:spcBef>
                <a:spcPts val="0"/>
              </a:spcBef>
              <a:spcAft>
                <a:spcPts val="0"/>
              </a:spcAft>
              <a:buClr>
                <a:srgbClr val="202124"/>
              </a:buClr>
              <a:buSzPts val="1750"/>
              <a:buFont typeface="Arial"/>
              <a:buChar char="❖"/>
            </a:pPr>
            <a:r>
              <a:rPr lang="en" sz="1750">
                <a:solidFill>
                  <a:srgbClr val="202124"/>
                </a:solidFill>
                <a:highlight>
                  <a:srgbClr val="FFFFFF"/>
                </a:highlight>
                <a:latin typeface="Arial"/>
                <a:ea typeface="Arial"/>
                <a:cs typeface="Arial"/>
                <a:sym typeface="Arial"/>
              </a:rPr>
              <a:t>Huge orgs like the UN adopted this in 2015.</a:t>
            </a:r>
            <a:endParaRPr sz="1750">
              <a:solidFill>
                <a:srgbClr val="202124"/>
              </a:solidFill>
              <a:highlight>
                <a:srgbClr val="FFFFFF"/>
              </a:highlight>
              <a:latin typeface="Arial"/>
              <a:ea typeface="Arial"/>
              <a:cs typeface="Arial"/>
              <a:sym typeface="Arial"/>
            </a:endParaRPr>
          </a:p>
          <a:p>
            <a:pPr indent="-339725" lvl="0" marL="457200" rtl="0" algn="l">
              <a:spcBef>
                <a:spcPts val="0"/>
              </a:spcBef>
              <a:spcAft>
                <a:spcPts val="0"/>
              </a:spcAft>
              <a:buClr>
                <a:srgbClr val="202124"/>
              </a:buClr>
              <a:buSzPts val="1750"/>
              <a:buFont typeface="Arial"/>
              <a:buChar char="❖"/>
            </a:pPr>
            <a:r>
              <a:rPr lang="en" sz="1750">
                <a:solidFill>
                  <a:srgbClr val="202124"/>
                </a:solidFill>
                <a:highlight>
                  <a:srgbClr val="FFFFFF"/>
                </a:highlight>
                <a:latin typeface="Arial"/>
                <a:ea typeface="Arial"/>
                <a:cs typeface="Arial"/>
                <a:sym typeface="Arial"/>
              </a:rPr>
              <a:t>The UN adopted sdgs, their main intention is to end poverty, protect the planet and ensure that each and every person on this planet in 2030 has peace and prosperity.</a:t>
            </a:r>
            <a:endParaRPr sz="1750">
              <a:solidFill>
                <a:srgbClr val="202124"/>
              </a:solidFill>
              <a:highlight>
                <a:srgbClr val="FFFFFF"/>
              </a:highlight>
              <a:latin typeface="Arial"/>
              <a:ea typeface="Arial"/>
              <a:cs typeface="Arial"/>
              <a:sym typeface="Arial"/>
            </a:endParaRPr>
          </a:p>
          <a:p>
            <a:pPr indent="-339725" lvl="0" marL="457200" rtl="0" algn="l">
              <a:spcBef>
                <a:spcPts val="0"/>
              </a:spcBef>
              <a:spcAft>
                <a:spcPts val="0"/>
              </a:spcAft>
              <a:buClr>
                <a:srgbClr val="202124"/>
              </a:buClr>
              <a:buSzPts val="1750"/>
              <a:buFont typeface="Arial"/>
              <a:buChar char="❖"/>
            </a:pPr>
            <a:r>
              <a:rPr lang="en" sz="1750">
                <a:solidFill>
                  <a:srgbClr val="202124"/>
                </a:solidFill>
                <a:highlight>
                  <a:srgbClr val="FFFFFF"/>
                </a:highlight>
                <a:latin typeface="Arial"/>
                <a:ea typeface="Arial"/>
                <a:cs typeface="Arial"/>
                <a:sym typeface="Arial"/>
              </a:rPr>
              <a:t>There are 17 sdgs.These are connected with each other.</a:t>
            </a:r>
            <a:endParaRPr sz="1750">
              <a:solidFill>
                <a:srgbClr val="202124"/>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850">
              <a:solidFill>
                <a:srgbClr val="0A0A0A"/>
              </a:solidFill>
              <a:highlight>
                <a:srgbClr val="FFFFFF"/>
              </a:highlight>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6"/>
          <p:cNvSpPr txBox="1"/>
          <p:nvPr>
            <p:ph type="title"/>
          </p:nvPr>
        </p:nvSpPr>
        <p:spPr>
          <a:xfrm>
            <a:off x="331675" y="2447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even need IoT here?</a:t>
            </a:r>
            <a:endParaRPr/>
          </a:p>
        </p:txBody>
      </p:sp>
      <p:sp>
        <p:nvSpPr>
          <p:cNvPr id="697" name="Google Shape;697;p96"/>
          <p:cNvSpPr txBox="1"/>
          <p:nvPr/>
        </p:nvSpPr>
        <p:spPr>
          <a:xfrm>
            <a:off x="341875" y="901650"/>
            <a:ext cx="8500200" cy="3891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4A86E8"/>
              </a:buClr>
              <a:buSzPts val="1800"/>
              <a:buFont typeface="Roboto"/>
              <a:buChar char="➔"/>
            </a:pPr>
            <a:r>
              <a:rPr lang="en" sz="2000">
                <a:solidFill>
                  <a:srgbClr val="4A86E8"/>
                </a:solidFill>
              </a:rPr>
              <a:t>Population Growth</a:t>
            </a:r>
            <a:endParaRPr sz="2000">
              <a:solidFill>
                <a:srgbClr val="4A86E8"/>
              </a:solidFill>
            </a:endParaRPr>
          </a:p>
          <a:p>
            <a:pPr indent="-330200" lvl="1" marL="914400" rtl="0" algn="l">
              <a:lnSpc>
                <a:spcPct val="115000"/>
              </a:lnSpc>
              <a:spcBef>
                <a:spcPts val="0"/>
              </a:spcBef>
              <a:spcAft>
                <a:spcPts val="0"/>
              </a:spcAft>
              <a:buSzPts val="1600"/>
              <a:buChar char="◆"/>
            </a:pPr>
            <a:r>
              <a:rPr lang="en" sz="1600"/>
              <a:t>According to a report by Mckinsey, by 2050 the population in urban areas is going to grow by three fold.</a:t>
            </a:r>
            <a:endParaRPr sz="2000"/>
          </a:p>
          <a:p>
            <a:pPr indent="-342900" lvl="0" marL="457200" rtl="0" algn="l">
              <a:lnSpc>
                <a:spcPct val="115000"/>
              </a:lnSpc>
              <a:spcBef>
                <a:spcPts val="0"/>
              </a:spcBef>
              <a:spcAft>
                <a:spcPts val="0"/>
              </a:spcAft>
              <a:buClr>
                <a:srgbClr val="4A86E8"/>
              </a:buClr>
              <a:buSzPts val="1800"/>
              <a:buChar char="➔"/>
            </a:pPr>
            <a:r>
              <a:rPr lang="en" sz="2000">
                <a:solidFill>
                  <a:srgbClr val="4A86E8"/>
                </a:solidFill>
              </a:rPr>
              <a:t>Climate Change</a:t>
            </a:r>
            <a:endParaRPr sz="2000">
              <a:solidFill>
                <a:srgbClr val="4A86E8"/>
              </a:solidFill>
            </a:endParaRPr>
          </a:p>
          <a:p>
            <a:pPr indent="-330200" lvl="1" marL="914400" rtl="0" algn="l">
              <a:lnSpc>
                <a:spcPct val="115000"/>
              </a:lnSpc>
              <a:spcBef>
                <a:spcPts val="0"/>
              </a:spcBef>
              <a:spcAft>
                <a:spcPts val="0"/>
              </a:spcAft>
              <a:buSzPts val="1600"/>
              <a:buChar char="◆"/>
            </a:pPr>
            <a:r>
              <a:rPr lang="en" sz="1600"/>
              <a:t>Rising Temperatures</a:t>
            </a:r>
            <a:endParaRPr sz="1600"/>
          </a:p>
          <a:p>
            <a:pPr indent="-330200" lvl="1" marL="914400" rtl="0" algn="l">
              <a:lnSpc>
                <a:spcPct val="115000"/>
              </a:lnSpc>
              <a:spcBef>
                <a:spcPts val="0"/>
              </a:spcBef>
              <a:spcAft>
                <a:spcPts val="0"/>
              </a:spcAft>
              <a:buSzPts val="1600"/>
              <a:buChar char="◆"/>
            </a:pPr>
            <a:r>
              <a:rPr lang="en" sz="1600"/>
              <a:t>Volcanic Eruptions</a:t>
            </a:r>
            <a:endParaRPr sz="1600"/>
          </a:p>
          <a:p>
            <a:pPr indent="-342900" lvl="0" marL="457200" rtl="0" algn="l">
              <a:lnSpc>
                <a:spcPct val="115000"/>
              </a:lnSpc>
              <a:spcBef>
                <a:spcPts val="0"/>
              </a:spcBef>
              <a:spcAft>
                <a:spcPts val="0"/>
              </a:spcAft>
              <a:buClr>
                <a:srgbClr val="4A86E8"/>
              </a:buClr>
              <a:buSzPts val="1800"/>
              <a:buChar char="➔"/>
            </a:pPr>
            <a:r>
              <a:rPr lang="en" sz="2000">
                <a:solidFill>
                  <a:srgbClr val="4A86E8"/>
                </a:solidFill>
              </a:rPr>
              <a:t>Natural Calamities</a:t>
            </a:r>
            <a:endParaRPr sz="2000">
              <a:solidFill>
                <a:srgbClr val="4A86E8"/>
              </a:solidFill>
            </a:endParaRPr>
          </a:p>
          <a:p>
            <a:pPr indent="-330200" lvl="1" marL="914400" rtl="0" algn="l">
              <a:lnSpc>
                <a:spcPct val="115000"/>
              </a:lnSpc>
              <a:spcBef>
                <a:spcPts val="0"/>
              </a:spcBef>
              <a:spcAft>
                <a:spcPts val="0"/>
              </a:spcAft>
              <a:buSzPts val="1600"/>
              <a:buChar char="◆"/>
            </a:pPr>
            <a:r>
              <a:rPr lang="en" sz="1600"/>
              <a:t>Around 74% of the calamities from 2001 to 2021 were water-related.</a:t>
            </a:r>
            <a:endParaRPr sz="1600"/>
          </a:p>
          <a:p>
            <a:pPr indent="-330200" lvl="1" marL="914400" rtl="0" algn="l">
              <a:lnSpc>
                <a:spcPct val="115000"/>
              </a:lnSpc>
              <a:spcBef>
                <a:spcPts val="0"/>
              </a:spcBef>
              <a:spcAft>
                <a:spcPts val="0"/>
              </a:spcAft>
              <a:buSzPts val="1600"/>
              <a:buChar char="◆"/>
            </a:pPr>
            <a:r>
              <a:rPr lang="en" sz="1600"/>
              <a:t>Contamination of fresh water resources.</a:t>
            </a:r>
            <a:endParaRPr sz="1600"/>
          </a:p>
          <a:p>
            <a:pPr indent="0" lvl="0" marL="0" rtl="0" algn="l">
              <a:lnSpc>
                <a:spcPct val="115000"/>
              </a:lnSpc>
              <a:spcBef>
                <a:spcPts val="0"/>
              </a:spcBef>
              <a:spcAft>
                <a:spcPts val="0"/>
              </a:spcAft>
              <a:buNone/>
            </a:pPr>
            <a:r>
              <a:t/>
            </a:r>
            <a:endParaRPr sz="1600"/>
          </a:p>
          <a:p>
            <a:pPr indent="-355600" lvl="0" marL="457200" rtl="0" algn="l">
              <a:lnSpc>
                <a:spcPct val="115000"/>
              </a:lnSpc>
              <a:spcBef>
                <a:spcPts val="0"/>
              </a:spcBef>
              <a:spcAft>
                <a:spcPts val="0"/>
              </a:spcAft>
              <a:buClr>
                <a:srgbClr val="666666"/>
              </a:buClr>
              <a:buSzPts val="2000"/>
              <a:buChar char="❖"/>
            </a:pPr>
            <a:r>
              <a:rPr lang="en" sz="2000">
                <a:solidFill>
                  <a:srgbClr val="666666"/>
                </a:solidFill>
              </a:rPr>
              <a:t>Above reasons force the promotion of intelligent and smart based systems to monitor, analyse and mitigate the water scarcity.</a:t>
            </a:r>
            <a:endParaRPr sz="2000">
              <a:solidFill>
                <a:srgbClr val="666666"/>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7"/>
          <p:cNvSpPr txBox="1"/>
          <p:nvPr>
            <p:ph type="title"/>
          </p:nvPr>
        </p:nvSpPr>
        <p:spPr>
          <a:xfrm>
            <a:off x="311700" y="141475"/>
            <a:ext cx="8520600" cy="49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 deep-dive</a:t>
            </a:r>
            <a:endParaRPr/>
          </a:p>
        </p:txBody>
      </p:sp>
      <p:sp>
        <p:nvSpPr>
          <p:cNvPr id="703" name="Google Shape;703;p97"/>
          <p:cNvSpPr/>
          <p:nvPr/>
        </p:nvSpPr>
        <p:spPr>
          <a:xfrm>
            <a:off x="406608" y="893875"/>
            <a:ext cx="4131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4" name="Google Shape;704;p97"/>
          <p:cNvSpPr txBox="1"/>
          <p:nvPr>
            <p:ph idx="4294967295" type="body"/>
          </p:nvPr>
        </p:nvSpPr>
        <p:spPr>
          <a:xfrm>
            <a:off x="454308" y="1040575"/>
            <a:ext cx="3633600" cy="3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ial"/>
                <a:ea typeface="Arial"/>
                <a:cs typeface="Arial"/>
                <a:sym typeface="Arial"/>
              </a:rPr>
              <a:t>Smart Water Meters</a:t>
            </a:r>
            <a:endParaRPr sz="2000">
              <a:solidFill>
                <a:schemeClr val="lt1"/>
              </a:solidFill>
            </a:endParaRPr>
          </a:p>
        </p:txBody>
      </p:sp>
      <p:sp>
        <p:nvSpPr>
          <p:cNvPr id="705" name="Google Shape;705;p97"/>
          <p:cNvSpPr txBox="1"/>
          <p:nvPr>
            <p:ph idx="4294967295" type="body"/>
          </p:nvPr>
        </p:nvSpPr>
        <p:spPr>
          <a:xfrm>
            <a:off x="425225" y="1549025"/>
            <a:ext cx="4009200" cy="3277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Real time Monitoring</a:t>
            </a:r>
            <a:endParaRPr sz="1700">
              <a:latin typeface="Arial"/>
              <a:ea typeface="Arial"/>
              <a:cs typeface="Arial"/>
              <a:sym typeface="Arial"/>
            </a:endParaRPr>
          </a:p>
          <a:p>
            <a:pPr indent="-323850" lvl="1" marL="914400" rtl="0" algn="l">
              <a:spcBef>
                <a:spcPts val="1000"/>
              </a:spcBef>
              <a:spcAft>
                <a:spcPts val="0"/>
              </a:spcAft>
              <a:buSzPts val="1500"/>
              <a:buFont typeface="Arial"/>
              <a:buChar char="◆"/>
            </a:pPr>
            <a:r>
              <a:rPr lang="en" sz="1500">
                <a:latin typeface="Arial"/>
                <a:ea typeface="Arial"/>
                <a:cs typeface="Arial"/>
                <a:sym typeface="Arial"/>
              </a:rPr>
              <a:t>Flow</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n" sz="1500">
                <a:latin typeface="Arial"/>
                <a:ea typeface="Arial"/>
                <a:cs typeface="Arial"/>
                <a:sym typeface="Arial"/>
              </a:rPr>
              <a:t>Pressure</a:t>
            </a:r>
            <a:endParaRPr sz="1500">
              <a:latin typeface="Arial"/>
              <a:ea typeface="Arial"/>
              <a:cs typeface="Arial"/>
              <a:sym typeface="Arial"/>
            </a:endParaRPr>
          </a:p>
          <a:p>
            <a:pPr indent="-323850" lvl="1" marL="914400" rtl="0" algn="l">
              <a:spcBef>
                <a:spcPts val="0"/>
              </a:spcBef>
              <a:spcAft>
                <a:spcPts val="0"/>
              </a:spcAft>
              <a:buSzPts val="1500"/>
              <a:buFont typeface="Arial"/>
              <a:buChar char="◆"/>
            </a:pPr>
            <a:r>
              <a:rPr lang="en" sz="1500">
                <a:latin typeface="Arial"/>
                <a:ea typeface="Arial"/>
                <a:cs typeface="Arial"/>
                <a:sym typeface="Arial"/>
              </a:rPr>
              <a:t>Quality</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336550" lvl="0" marL="457200" rtl="0" algn="l">
              <a:spcBef>
                <a:spcPts val="0"/>
              </a:spcBef>
              <a:spcAft>
                <a:spcPts val="0"/>
              </a:spcAft>
              <a:buSzPts val="1700"/>
              <a:buFont typeface="Arial"/>
              <a:buChar char="➔"/>
            </a:pPr>
            <a:r>
              <a:rPr lang="en" sz="1700">
                <a:latin typeface="Arial"/>
                <a:ea typeface="Arial"/>
                <a:cs typeface="Arial"/>
                <a:sym typeface="Arial"/>
              </a:rPr>
              <a:t>Collecting Data</a:t>
            </a:r>
            <a:endParaRPr sz="1700">
              <a:latin typeface="Arial"/>
              <a:ea typeface="Arial"/>
              <a:cs typeface="Arial"/>
              <a:sym typeface="Arial"/>
            </a:endParaRPr>
          </a:p>
          <a:p>
            <a:pPr indent="-336550" lvl="0" marL="457200" rtl="0" algn="l">
              <a:spcBef>
                <a:spcPts val="1000"/>
              </a:spcBef>
              <a:spcAft>
                <a:spcPts val="0"/>
              </a:spcAft>
              <a:buSzPts val="1700"/>
              <a:buFont typeface="Arial"/>
              <a:buChar char="➔"/>
            </a:pPr>
            <a:r>
              <a:rPr lang="en" sz="1700">
                <a:latin typeface="Arial"/>
                <a:ea typeface="Arial"/>
                <a:cs typeface="Arial"/>
                <a:sym typeface="Arial"/>
              </a:rPr>
              <a:t>Analysis of the data in cloud using cloud IoT Analytics</a:t>
            </a:r>
            <a:endParaRPr sz="1700">
              <a:latin typeface="Arial"/>
              <a:ea typeface="Arial"/>
              <a:cs typeface="Arial"/>
              <a:sym typeface="Arial"/>
            </a:endParaRPr>
          </a:p>
          <a:p>
            <a:pPr indent="-336550" lvl="0" marL="457200" rtl="0" algn="l">
              <a:spcBef>
                <a:spcPts val="1000"/>
              </a:spcBef>
              <a:spcAft>
                <a:spcPts val="1000"/>
              </a:spcAft>
              <a:buSzPts val="1700"/>
              <a:buFont typeface="Arial"/>
              <a:buChar char="➔"/>
            </a:pPr>
            <a:r>
              <a:rPr lang="en" sz="1700">
                <a:latin typeface="Arial"/>
                <a:ea typeface="Arial"/>
                <a:cs typeface="Arial"/>
                <a:sym typeface="Arial"/>
              </a:rPr>
              <a:t>Based on the analytics, display it to users.</a:t>
            </a:r>
            <a:endParaRPr sz="1700">
              <a:latin typeface="Arial"/>
              <a:ea typeface="Arial"/>
              <a:cs typeface="Arial"/>
              <a:sym typeface="Arial"/>
            </a:endParaRPr>
          </a:p>
        </p:txBody>
      </p:sp>
      <p:sp>
        <p:nvSpPr>
          <p:cNvPr id="706" name="Google Shape;706;p97"/>
          <p:cNvSpPr/>
          <p:nvPr/>
        </p:nvSpPr>
        <p:spPr>
          <a:xfrm>
            <a:off x="4728200" y="893875"/>
            <a:ext cx="40092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07" name="Google Shape;707;p97"/>
          <p:cNvSpPr txBox="1"/>
          <p:nvPr>
            <p:ph idx="4294967295" type="body"/>
          </p:nvPr>
        </p:nvSpPr>
        <p:spPr>
          <a:xfrm>
            <a:off x="5037200" y="1040575"/>
            <a:ext cx="3546600" cy="3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Arial"/>
                <a:ea typeface="Arial"/>
                <a:cs typeface="Arial"/>
                <a:sym typeface="Arial"/>
              </a:rPr>
              <a:t>Smart Wastewater Treatment</a:t>
            </a:r>
            <a:endParaRPr sz="2000">
              <a:solidFill>
                <a:schemeClr val="lt1"/>
              </a:solidFill>
            </a:endParaRPr>
          </a:p>
        </p:txBody>
      </p:sp>
      <p:sp>
        <p:nvSpPr>
          <p:cNvPr id="708" name="Google Shape;708;p97"/>
          <p:cNvSpPr txBox="1"/>
          <p:nvPr>
            <p:ph idx="4294967295" type="body"/>
          </p:nvPr>
        </p:nvSpPr>
        <p:spPr>
          <a:xfrm>
            <a:off x="4749275" y="1548950"/>
            <a:ext cx="4009200" cy="327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Cities</a:t>
            </a:r>
            <a:endParaRPr>
              <a:latin typeface="Arial"/>
              <a:ea typeface="Arial"/>
              <a:cs typeface="Arial"/>
              <a:sym typeface="Arial"/>
            </a:endParaRPr>
          </a:p>
          <a:p>
            <a:pPr indent="-342900" lvl="0" marL="457200" rtl="0" algn="l">
              <a:spcBef>
                <a:spcPts val="1000"/>
              </a:spcBef>
              <a:spcAft>
                <a:spcPts val="0"/>
              </a:spcAft>
              <a:buSzPts val="1800"/>
              <a:buFont typeface="Arial"/>
              <a:buChar char="➔"/>
            </a:pPr>
            <a:r>
              <a:rPr lang="en">
                <a:solidFill>
                  <a:srgbClr val="000000"/>
                </a:solidFill>
                <a:latin typeface="Arial"/>
                <a:ea typeface="Arial"/>
                <a:cs typeface="Arial"/>
                <a:sym typeface="Arial"/>
              </a:rPr>
              <a:t>Prevention of sewage overflows</a:t>
            </a:r>
            <a:endParaRPr>
              <a:solidFill>
                <a:srgbClr val="000000"/>
              </a:solidFill>
              <a:latin typeface="Arial"/>
              <a:ea typeface="Arial"/>
              <a:cs typeface="Arial"/>
              <a:sym typeface="Arial"/>
            </a:endParaRPr>
          </a:p>
          <a:p>
            <a:pPr indent="-342900" lvl="0" marL="457200" rtl="0" algn="l">
              <a:spcBef>
                <a:spcPts val="1000"/>
              </a:spcBef>
              <a:spcAft>
                <a:spcPts val="0"/>
              </a:spcAft>
              <a:buClr>
                <a:srgbClr val="000000"/>
              </a:buClr>
              <a:buSzPts val="1800"/>
              <a:buFont typeface="Arial"/>
              <a:buChar char="➔"/>
            </a:pPr>
            <a:r>
              <a:rPr lang="en">
                <a:solidFill>
                  <a:srgbClr val="000000"/>
                </a:solidFill>
                <a:latin typeface="Arial"/>
                <a:ea typeface="Arial"/>
                <a:cs typeface="Arial"/>
                <a:sym typeface="Arial"/>
              </a:rPr>
              <a:t>Real time Information of water level, quality.</a:t>
            </a:r>
            <a:endParaRPr>
              <a:solidFill>
                <a:srgbClr val="000000"/>
              </a:solidFill>
              <a:latin typeface="Arial"/>
              <a:ea typeface="Arial"/>
              <a:cs typeface="Arial"/>
              <a:sym typeface="Arial"/>
            </a:endParaRPr>
          </a:p>
          <a:p>
            <a:pPr indent="-342900" lvl="0" marL="457200" rtl="0" algn="l">
              <a:spcBef>
                <a:spcPts val="1000"/>
              </a:spcBef>
              <a:spcAft>
                <a:spcPts val="1000"/>
              </a:spcAft>
              <a:buClr>
                <a:srgbClr val="000000"/>
              </a:buClr>
              <a:buSzPts val="1800"/>
              <a:buFont typeface="Arial"/>
              <a:buChar char="➔"/>
            </a:pPr>
            <a:r>
              <a:rPr lang="en">
                <a:solidFill>
                  <a:srgbClr val="000000"/>
                </a:solidFill>
                <a:latin typeface="Arial"/>
                <a:ea typeface="Arial"/>
                <a:cs typeface="Arial"/>
                <a:sym typeface="Arial"/>
              </a:rPr>
              <a:t>Based on Predefined threshold values, alerts will be sent to the governing authorities.</a:t>
            </a:r>
            <a:endParaRPr>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8"/>
          <p:cNvSpPr txBox="1"/>
          <p:nvPr>
            <p:ph type="title"/>
          </p:nvPr>
        </p:nvSpPr>
        <p:spPr>
          <a:xfrm>
            <a:off x="311700" y="141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cases - deep-dive</a:t>
            </a:r>
            <a:endParaRPr/>
          </a:p>
        </p:txBody>
      </p:sp>
      <p:sp>
        <p:nvSpPr>
          <p:cNvPr id="714" name="Google Shape;714;p98"/>
          <p:cNvSpPr/>
          <p:nvPr/>
        </p:nvSpPr>
        <p:spPr>
          <a:xfrm>
            <a:off x="379625" y="842225"/>
            <a:ext cx="4314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5" name="Google Shape;715;p98"/>
          <p:cNvSpPr txBox="1"/>
          <p:nvPr>
            <p:ph idx="4294967295" type="body"/>
          </p:nvPr>
        </p:nvSpPr>
        <p:spPr>
          <a:xfrm>
            <a:off x="1632901" y="988925"/>
            <a:ext cx="2045100" cy="3144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605"/>
              <a:buNone/>
            </a:pPr>
            <a:r>
              <a:rPr lang="en" sz="2000">
                <a:solidFill>
                  <a:schemeClr val="lt1"/>
                </a:solidFill>
                <a:latin typeface="Arial"/>
                <a:ea typeface="Arial"/>
                <a:cs typeface="Arial"/>
                <a:sym typeface="Arial"/>
              </a:rPr>
              <a:t>Digital Twin</a:t>
            </a:r>
            <a:endParaRPr sz="2000">
              <a:solidFill>
                <a:schemeClr val="lt1"/>
              </a:solidFill>
              <a:latin typeface="Arial"/>
              <a:ea typeface="Arial"/>
              <a:cs typeface="Arial"/>
              <a:sym typeface="Arial"/>
            </a:endParaRPr>
          </a:p>
        </p:txBody>
      </p:sp>
      <p:sp>
        <p:nvSpPr>
          <p:cNvPr id="716" name="Google Shape;716;p98"/>
          <p:cNvSpPr txBox="1"/>
          <p:nvPr>
            <p:ph idx="4294967295" type="body"/>
          </p:nvPr>
        </p:nvSpPr>
        <p:spPr>
          <a:xfrm>
            <a:off x="379625" y="1611025"/>
            <a:ext cx="4314600" cy="3277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en" sz="1700">
                <a:latin typeface="Arial"/>
                <a:ea typeface="Arial"/>
                <a:cs typeface="Arial"/>
                <a:sym typeface="Arial"/>
              </a:rPr>
              <a:t>Digital Model of the Infrastructure.</a:t>
            </a:r>
            <a:endParaRPr sz="1700">
              <a:latin typeface="Arial"/>
              <a:ea typeface="Arial"/>
              <a:cs typeface="Arial"/>
              <a:sym typeface="Arial"/>
            </a:endParaRPr>
          </a:p>
          <a:p>
            <a:pPr indent="-336550" lvl="0" marL="457200" rtl="0" algn="l">
              <a:spcBef>
                <a:spcPts val="1000"/>
              </a:spcBef>
              <a:spcAft>
                <a:spcPts val="0"/>
              </a:spcAft>
              <a:buSzPts val="1700"/>
              <a:buFont typeface="Arial"/>
              <a:buChar char="➔"/>
            </a:pPr>
            <a:r>
              <a:rPr lang="en" sz="1700">
                <a:latin typeface="Arial"/>
                <a:ea typeface="Arial"/>
                <a:cs typeface="Arial"/>
                <a:sym typeface="Arial"/>
              </a:rPr>
              <a:t>Integration of real time data collected by IoT devices.</a:t>
            </a:r>
            <a:endParaRPr sz="1700">
              <a:latin typeface="Arial"/>
              <a:ea typeface="Arial"/>
              <a:cs typeface="Arial"/>
              <a:sym typeface="Arial"/>
            </a:endParaRPr>
          </a:p>
          <a:p>
            <a:pPr indent="-336550" lvl="0" marL="457200" rtl="0" algn="l">
              <a:spcBef>
                <a:spcPts val="1000"/>
              </a:spcBef>
              <a:spcAft>
                <a:spcPts val="0"/>
              </a:spcAft>
              <a:buSzPts val="1700"/>
              <a:buFont typeface="Arial"/>
              <a:buChar char="➔"/>
            </a:pPr>
            <a:r>
              <a:rPr lang="en" sz="1700">
                <a:latin typeface="Arial"/>
                <a:ea typeface="Arial"/>
                <a:cs typeface="Arial"/>
                <a:sym typeface="Arial"/>
              </a:rPr>
              <a:t>Simulation of the digital infrastructure model by leveraging the predictive analysis done by AI/ML models.</a:t>
            </a:r>
            <a:endParaRPr sz="1700">
              <a:latin typeface="Arial"/>
              <a:ea typeface="Arial"/>
              <a:cs typeface="Arial"/>
              <a:sym typeface="Arial"/>
            </a:endParaRPr>
          </a:p>
          <a:p>
            <a:pPr indent="-336550" lvl="0" marL="457200" rtl="0" algn="l">
              <a:spcBef>
                <a:spcPts val="1000"/>
              </a:spcBef>
              <a:spcAft>
                <a:spcPts val="1000"/>
              </a:spcAft>
              <a:buSzPts val="1700"/>
              <a:buFont typeface="Arial"/>
              <a:buChar char="➔"/>
            </a:pPr>
            <a:r>
              <a:rPr lang="en" sz="1700">
                <a:latin typeface="Arial"/>
                <a:ea typeface="Arial"/>
                <a:cs typeface="Arial"/>
                <a:sym typeface="Arial"/>
              </a:rPr>
              <a:t>Example:- Digital Twin of Sewer management system helps to predict when overflows may be imminent.</a:t>
            </a:r>
            <a:endParaRPr sz="1700">
              <a:latin typeface="Arial"/>
              <a:ea typeface="Arial"/>
              <a:cs typeface="Arial"/>
              <a:sym typeface="Arial"/>
            </a:endParaRPr>
          </a:p>
        </p:txBody>
      </p:sp>
      <p:pic>
        <p:nvPicPr>
          <p:cNvPr id="717" name="Google Shape;717;p98"/>
          <p:cNvPicPr preferRelativeResize="0"/>
          <p:nvPr/>
        </p:nvPicPr>
        <p:blipFill>
          <a:blip r:embed="rId3">
            <a:alphaModFix/>
          </a:blip>
          <a:stretch>
            <a:fillRect/>
          </a:stretch>
        </p:blipFill>
        <p:spPr>
          <a:xfrm>
            <a:off x="4816275" y="1344650"/>
            <a:ext cx="4216649" cy="30077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9"/>
          <p:cNvSpPr txBox="1"/>
          <p:nvPr>
            <p:ph type="title"/>
          </p:nvPr>
        </p:nvSpPr>
        <p:spPr>
          <a:xfrm>
            <a:off x="265500" y="312950"/>
            <a:ext cx="4045200" cy="2216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Indian Government Initiative</a:t>
            </a:r>
            <a:endParaRPr/>
          </a:p>
        </p:txBody>
      </p:sp>
      <p:sp>
        <p:nvSpPr>
          <p:cNvPr id="723" name="Google Shape;723;p9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latin typeface="Arial"/>
                <a:ea typeface="Arial"/>
                <a:cs typeface="Arial"/>
                <a:sym typeface="Arial"/>
              </a:rPr>
              <a:t>Jal Jeevan Mission (JJM)</a:t>
            </a:r>
            <a:endParaRPr sz="3200">
              <a:latin typeface="Arial"/>
              <a:ea typeface="Arial"/>
              <a:cs typeface="Arial"/>
              <a:sym typeface="Arial"/>
            </a:endParaRPr>
          </a:p>
        </p:txBody>
      </p:sp>
      <p:sp>
        <p:nvSpPr>
          <p:cNvPr id="724" name="Google Shape;724;p99"/>
          <p:cNvSpPr txBox="1"/>
          <p:nvPr/>
        </p:nvSpPr>
        <p:spPr>
          <a:xfrm>
            <a:off x="4814025" y="405900"/>
            <a:ext cx="41313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An Initiative by Ministry of Jal Shakti in 2019.</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It’s a Union Government's flagship programme, which is implemented in partnership with States/ UTs to provide tap water connection to every rural household by 2024.</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Envisions to create a Digital Wall and Remote Command &amp; Control Centre for monitoring.</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To supply quality water in adequate quantity (55 LPCD) every day. </a:t>
            </a:r>
            <a:endParaRPr sz="1800">
              <a:solidFill>
                <a:schemeClr val="lt1"/>
              </a:solidFill>
            </a:endParaRPr>
          </a:p>
        </p:txBody>
      </p:sp>
      <p:sp>
        <p:nvSpPr>
          <p:cNvPr id="725" name="Google Shape;725;p99"/>
          <p:cNvSpPr txBox="1"/>
          <p:nvPr/>
        </p:nvSpPr>
        <p:spPr>
          <a:xfrm>
            <a:off x="617225" y="4302650"/>
            <a:ext cx="36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latin typeface="Roboto"/>
                <a:ea typeface="Roboto"/>
                <a:cs typeface="Roboto"/>
                <a:sym typeface="Roboto"/>
              </a:rPr>
              <a:t>Ref : </a:t>
            </a:r>
            <a:r>
              <a:rPr lang="en" u="sng">
                <a:solidFill>
                  <a:schemeClr val="hlink"/>
                </a:solidFill>
                <a:latin typeface="Roboto"/>
                <a:ea typeface="Roboto"/>
                <a:cs typeface="Roboto"/>
                <a:sym typeface="Roboto"/>
                <a:hlinkClick r:id="rId3"/>
              </a:rPr>
              <a:t>https://jaljeevanmission.gov.in/</a:t>
            </a:r>
            <a:endParaRPr>
              <a:solidFill>
                <a:srgbClr val="666666"/>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Jal Jeevan Mission - Objective</a:t>
            </a:r>
            <a:endParaRPr/>
          </a:p>
        </p:txBody>
      </p:sp>
      <p:sp>
        <p:nvSpPr>
          <p:cNvPr id="731" name="Google Shape;731;p100"/>
          <p:cNvSpPr txBox="1"/>
          <p:nvPr/>
        </p:nvSpPr>
        <p:spPr>
          <a:xfrm>
            <a:off x="455475" y="1087575"/>
            <a:ext cx="8376900" cy="365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 sz="1800"/>
              <a:t>Use of  (IoT) based remote monitoring that provides near real-time information without any manual intervention by using sensors.</a:t>
            </a:r>
            <a:endParaRPr sz="1800"/>
          </a:p>
          <a:p>
            <a:pPr indent="-342900" lvl="0" marL="457200" rtl="0" algn="l">
              <a:lnSpc>
                <a:spcPct val="115000"/>
              </a:lnSpc>
              <a:spcBef>
                <a:spcPts val="1000"/>
              </a:spcBef>
              <a:spcAft>
                <a:spcPts val="0"/>
              </a:spcAft>
              <a:buSzPts val="1800"/>
              <a:buChar char="❖"/>
            </a:pPr>
            <a:r>
              <a:rPr lang="en" sz="1800"/>
              <a:t>The collected/generated data is used to effectively monitor and manage the resources.</a:t>
            </a:r>
            <a:endParaRPr sz="1800"/>
          </a:p>
          <a:p>
            <a:pPr indent="-342900" lvl="0" marL="457200" rtl="0" algn="l">
              <a:lnSpc>
                <a:spcPct val="115000"/>
              </a:lnSpc>
              <a:spcBef>
                <a:spcPts val="1000"/>
              </a:spcBef>
              <a:spcAft>
                <a:spcPts val="0"/>
              </a:spcAft>
              <a:buSzPts val="1800"/>
              <a:buChar char="❖"/>
            </a:pPr>
            <a:r>
              <a:rPr lang="en" sz="1800"/>
              <a:t>Ensure real time visibility to State water supply/ PHED officials, and citizens.</a:t>
            </a:r>
            <a:endParaRPr sz="1800"/>
          </a:p>
          <a:p>
            <a:pPr indent="-342900" lvl="0" marL="457200" rtl="0" algn="l">
              <a:lnSpc>
                <a:spcPct val="115000"/>
              </a:lnSpc>
              <a:spcBef>
                <a:spcPts val="1000"/>
              </a:spcBef>
              <a:spcAft>
                <a:spcPts val="0"/>
              </a:spcAft>
              <a:buSzPts val="1800"/>
              <a:buChar char="❖"/>
            </a:pPr>
            <a:r>
              <a:rPr lang="en" sz="1800"/>
              <a:t>Futuristic vision to ensure regular tap water to every home.</a:t>
            </a:r>
            <a:endParaRPr sz="1800"/>
          </a:p>
          <a:p>
            <a:pPr indent="-342900" lvl="0" marL="457200" rtl="0" algn="l">
              <a:lnSpc>
                <a:spcPct val="115000"/>
              </a:lnSpc>
              <a:spcBef>
                <a:spcPts val="1000"/>
              </a:spcBef>
              <a:spcAft>
                <a:spcPts val="0"/>
              </a:spcAft>
              <a:buSzPts val="1800"/>
              <a:buChar char="❖"/>
            </a:pPr>
            <a:r>
              <a:rPr lang="en" sz="1800"/>
              <a:t>Enormous gains in terms of operational efficiencies, cost reduction, grievance redressal, etc. </a:t>
            </a:r>
            <a:endParaRPr sz="1800"/>
          </a:p>
          <a:p>
            <a:pPr indent="-342900" lvl="0" marL="457200" rtl="0" algn="l">
              <a:lnSpc>
                <a:spcPct val="115000"/>
              </a:lnSpc>
              <a:spcBef>
                <a:spcPts val="1000"/>
              </a:spcBef>
              <a:spcAft>
                <a:spcPts val="1000"/>
              </a:spcAft>
              <a:buSzPts val="1800"/>
              <a:buChar char="❖"/>
            </a:pPr>
            <a:r>
              <a:rPr lang="en" sz="1800"/>
              <a:t>Data will drive improvement in service delivery and instil transparency.</a:t>
            </a:r>
            <a:endParaRPr sz="25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descr="Background pointer shape in timeline graphic" id="736" name="Google Shape;736;p101"/>
          <p:cNvSpPr/>
          <p:nvPr/>
        </p:nvSpPr>
        <p:spPr>
          <a:xfrm>
            <a:off x="557824" y="2199000"/>
            <a:ext cx="2118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7" name="Google Shape;737;p101"/>
          <p:cNvSpPr txBox="1"/>
          <p:nvPr>
            <p:ph idx="4294967295" type="body"/>
          </p:nvPr>
        </p:nvSpPr>
        <p:spPr>
          <a:xfrm>
            <a:off x="738923" y="2336425"/>
            <a:ext cx="14556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600">
                <a:solidFill>
                  <a:schemeClr val="lt1"/>
                </a:solidFill>
              </a:rPr>
              <a:t>Planning</a:t>
            </a:r>
            <a:endParaRPr sz="1600">
              <a:solidFill>
                <a:schemeClr val="lt1"/>
              </a:solidFill>
            </a:endParaRPr>
          </a:p>
        </p:txBody>
      </p:sp>
      <p:grpSp>
        <p:nvGrpSpPr>
          <p:cNvPr id="738" name="Google Shape;738;p101"/>
          <p:cNvGrpSpPr/>
          <p:nvPr/>
        </p:nvGrpSpPr>
        <p:grpSpPr>
          <a:xfrm>
            <a:off x="1367270" y="1610215"/>
            <a:ext cx="198900" cy="593656"/>
            <a:chOff x="777447" y="1610215"/>
            <a:chExt cx="198900" cy="593656"/>
          </a:xfrm>
        </p:grpSpPr>
        <p:cxnSp>
          <p:nvCxnSpPr>
            <p:cNvPr id="739" name="Google Shape;739;p101"/>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740" name="Google Shape;740;p101"/>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 name="Google Shape;741;p101"/>
          <p:cNvSpPr txBox="1"/>
          <p:nvPr>
            <p:ph idx="4294967295" type="body"/>
          </p:nvPr>
        </p:nvSpPr>
        <p:spPr>
          <a:xfrm>
            <a:off x="433325" y="478402"/>
            <a:ext cx="2242800" cy="10920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400">
                <a:latin typeface="Arial"/>
                <a:ea typeface="Arial"/>
                <a:cs typeface="Arial"/>
                <a:sym typeface="Arial"/>
              </a:rPr>
              <a:t>Collaboration with TCIT, Tata Trust to implement pilots which had sturdy sensors. </a:t>
            </a:r>
            <a:endParaRPr sz="1400">
              <a:latin typeface="Arial"/>
              <a:ea typeface="Arial"/>
              <a:cs typeface="Arial"/>
              <a:sym typeface="Arial"/>
            </a:endParaRPr>
          </a:p>
        </p:txBody>
      </p:sp>
      <p:sp>
        <p:nvSpPr>
          <p:cNvPr descr="Background pointer shape in timeline graphic" id="742" name="Google Shape;742;p101"/>
          <p:cNvSpPr/>
          <p:nvPr/>
        </p:nvSpPr>
        <p:spPr>
          <a:xfrm>
            <a:off x="2261037" y="2198875"/>
            <a:ext cx="23772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3" name="Google Shape;743;p101"/>
          <p:cNvSpPr txBox="1"/>
          <p:nvPr>
            <p:ph idx="4294967295" type="body"/>
          </p:nvPr>
        </p:nvSpPr>
        <p:spPr>
          <a:xfrm>
            <a:off x="2583317" y="233590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600">
                <a:solidFill>
                  <a:schemeClr val="lt1"/>
                </a:solidFill>
              </a:rPr>
              <a:t>Tools</a:t>
            </a:r>
            <a:endParaRPr sz="1600">
              <a:solidFill>
                <a:schemeClr val="lt1"/>
              </a:solidFill>
            </a:endParaRPr>
          </a:p>
        </p:txBody>
      </p:sp>
      <p:grpSp>
        <p:nvGrpSpPr>
          <p:cNvPr id="744" name="Google Shape;744;p101"/>
          <p:cNvGrpSpPr/>
          <p:nvPr/>
        </p:nvGrpSpPr>
        <p:grpSpPr>
          <a:xfrm>
            <a:off x="3141632" y="2938970"/>
            <a:ext cx="198900" cy="593656"/>
            <a:chOff x="2223534" y="2938958"/>
            <a:chExt cx="198900" cy="593656"/>
          </a:xfrm>
        </p:grpSpPr>
        <p:cxnSp>
          <p:nvCxnSpPr>
            <p:cNvPr id="745" name="Google Shape;745;p101"/>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746" name="Google Shape;746;p101"/>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 name="Google Shape;747;p101"/>
          <p:cNvSpPr txBox="1"/>
          <p:nvPr>
            <p:ph idx="4294967295" type="body"/>
          </p:nvPr>
        </p:nvSpPr>
        <p:spPr>
          <a:xfrm>
            <a:off x="2119687" y="3573100"/>
            <a:ext cx="2242800" cy="90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00000"/>
                </a:solidFill>
                <a:latin typeface="Arial"/>
                <a:ea typeface="Arial"/>
                <a:cs typeface="Arial"/>
                <a:sym typeface="Arial"/>
              </a:rPr>
              <a:t>flow meters, ground water level sensors, chlorine analyzers</a:t>
            </a:r>
            <a:endParaRPr sz="1400">
              <a:latin typeface="Arial"/>
              <a:ea typeface="Arial"/>
              <a:cs typeface="Arial"/>
              <a:sym typeface="Arial"/>
            </a:endParaRPr>
          </a:p>
        </p:txBody>
      </p:sp>
      <p:sp>
        <p:nvSpPr>
          <p:cNvPr descr="Background pointer shape in timeline graphic" id="748" name="Google Shape;748;p101"/>
          <p:cNvSpPr/>
          <p:nvPr/>
        </p:nvSpPr>
        <p:spPr>
          <a:xfrm>
            <a:off x="4096488" y="2198338"/>
            <a:ext cx="23772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9" name="Google Shape;749;p101"/>
          <p:cNvSpPr txBox="1"/>
          <p:nvPr>
            <p:ph idx="4294967295" type="body"/>
          </p:nvPr>
        </p:nvSpPr>
        <p:spPr>
          <a:xfrm>
            <a:off x="4627350" y="233655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600">
                <a:solidFill>
                  <a:schemeClr val="lt1"/>
                </a:solidFill>
              </a:rPr>
              <a:t>Deployment</a:t>
            </a:r>
            <a:endParaRPr sz="1600">
              <a:solidFill>
                <a:schemeClr val="lt1"/>
              </a:solidFill>
            </a:endParaRPr>
          </a:p>
        </p:txBody>
      </p:sp>
      <p:grpSp>
        <p:nvGrpSpPr>
          <p:cNvPr id="750" name="Google Shape;750;p101"/>
          <p:cNvGrpSpPr/>
          <p:nvPr/>
        </p:nvGrpSpPr>
        <p:grpSpPr>
          <a:xfrm>
            <a:off x="4965070" y="1610215"/>
            <a:ext cx="198900" cy="593656"/>
            <a:chOff x="3918084" y="1610215"/>
            <a:chExt cx="198900" cy="593656"/>
          </a:xfrm>
        </p:grpSpPr>
        <p:cxnSp>
          <p:nvCxnSpPr>
            <p:cNvPr id="751" name="Google Shape;751;p101"/>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752" name="Google Shape;752;p101"/>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101"/>
          <p:cNvSpPr txBox="1"/>
          <p:nvPr>
            <p:ph idx="4294967295" type="body"/>
          </p:nvPr>
        </p:nvSpPr>
        <p:spPr>
          <a:xfrm>
            <a:off x="3943125" y="651648"/>
            <a:ext cx="2242800" cy="74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Pilots were deployed in september 2020.</a:t>
            </a:r>
            <a:endParaRPr sz="1400"/>
          </a:p>
        </p:txBody>
      </p:sp>
      <p:sp>
        <p:nvSpPr>
          <p:cNvPr descr="Background pointer shape in timeline graphic" id="754" name="Google Shape;754;p101"/>
          <p:cNvSpPr/>
          <p:nvPr/>
        </p:nvSpPr>
        <p:spPr>
          <a:xfrm>
            <a:off x="5973801" y="2198338"/>
            <a:ext cx="2300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5" name="Google Shape;755;p101"/>
          <p:cNvSpPr txBox="1"/>
          <p:nvPr>
            <p:ph idx="4294967295" type="body"/>
          </p:nvPr>
        </p:nvSpPr>
        <p:spPr>
          <a:xfrm>
            <a:off x="6409525" y="2335900"/>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1600">
                <a:solidFill>
                  <a:schemeClr val="lt1"/>
                </a:solidFill>
              </a:rPr>
              <a:t>Outcomes</a:t>
            </a:r>
            <a:endParaRPr sz="1600">
              <a:solidFill>
                <a:schemeClr val="lt1"/>
              </a:solidFill>
            </a:endParaRPr>
          </a:p>
        </p:txBody>
      </p:sp>
      <p:grpSp>
        <p:nvGrpSpPr>
          <p:cNvPr id="756" name="Google Shape;756;p101"/>
          <p:cNvGrpSpPr/>
          <p:nvPr/>
        </p:nvGrpSpPr>
        <p:grpSpPr>
          <a:xfrm>
            <a:off x="7024400" y="2938966"/>
            <a:ext cx="198900" cy="593656"/>
            <a:chOff x="5958946" y="2938958"/>
            <a:chExt cx="198900" cy="593656"/>
          </a:xfrm>
        </p:grpSpPr>
        <p:cxnSp>
          <p:nvCxnSpPr>
            <p:cNvPr id="757" name="Google Shape;757;p101"/>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758" name="Google Shape;758;p101"/>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101"/>
          <p:cNvSpPr txBox="1"/>
          <p:nvPr>
            <p:ph idx="4294967295" type="body"/>
          </p:nvPr>
        </p:nvSpPr>
        <p:spPr>
          <a:xfrm>
            <a:off x="5731100" y="3665300"/>
            <a:ext cx="2785500" cy="1223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770"/>
              <a:buNone/>
            </a:pPr>
            <a:r>
              <a:rPr lang="en" sz="1400">
                <a:solidFill>
                  <a:srgbClr val="000000"/>
                </a:solidFill>
                <a:latin typeface="Arial"/>
                <a:ea typeface="Arial"/>
                <a:cs typeface="Arial"/>
                <a:sym typeface="Arial"/>
              </a:rPr>
              <a:t>Distribution issues – such as outages, leakages, low pressure, etc. alerted both officials and community regarding fast depleting groundwater levels</a:t>
            </a:r>
            <a:endParaRPr sz="1400">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0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Jal Jeevan Mission - Challenges</a:t>
            </a:r>
            <a:endParaRPr/>
          </a:p>
        </p:txBody>
      </p:sp>
      <p:sp>
        <p:nvSpPr>
          <p:cNvPr id="765" name="Google Shape;765;p102"/>
          <p:cNvSpPr txBox="1"/>
          <p:nvPr/>
        </p:nvSpPr>
        <p:spPr>
          <a:xfrm>
            <a:off x="500350" y="1082975"/>
            <a:ext cx="8331900" cy="2637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t>Need of a Robust Solution at a fraction of the water infrastructure costs.</a:t>
            </a:r>
            <a:endParaRPr sz="1800"/>
          </a:p>
          <a:p>
            <a:pPr indent="-342900" lvl="0" marL="457200" rtl="0" algn="l">
              <a:spcBef>
                <a:spcPts val="1000"/>
              </a:spcBef>
              <a:spcAft>
                <a:spcPts val="0"/>
              </a:spcAft>
              <a:buSzPts val="1800"/>
              <a:buFont typeface="Roboto"/>
              <a:buChar char="❖"/>
            </a:pPr>
            <a:r>
              <a:rPr lang="en" sz="1800"/>
              <a:t>CoVid-19 pandemic </a:t>
            </a:r>
            <a:endParaRPr sz="1800"/>
          </a:p>
          <a:p>
            <a:pPr indent="-342900" lvl="0" marL="457200" rtl="0" algn="l">
              <a:spcBef>
                <a:spcPts val="1000"/>
              </a:spcBef>
              <a:spcAft>
                <a:spcPts val="0"/>
              </a:spcAft>
              <a:buSzPts val="1800"/>
              <a:buChar char="❖"/>
            </a:pPr>
            <a:r>
              <a:rPr lang="en" sz="1800"/>
              <a:t>Different sensor designs were required, as the project aimed to implement the system across different terrains such as western Himalayas, Gangetic Plains, Desserts region, etc.</a:t>
            </a:r>
            <a:endParaRPr sz="1800"/>
          </a:p>
          <a:p>
            <a:pPr indent="-342900" lvl="0" marL="457200" rtl="0" algn="l">
              <a:spcBef>
                <a:spcPts val="1000"/>
              </a:spcBef>
              <a:spcAft>
                <a:spcPts val="0"/>
              </a:spcAft>
              <a:buSzPts val="1800"/>
              <a:buChar char="❖"/>
            </a:pPr>
            <a:r>
              <a:rPr lang="en" sz="1800"/>
              <a:t>Connectivity </a:t>
            </a:r>
            <a:r>
              <a:rPr lang="en" sz="1800"/>
              <a:t>issues</a:t>
            </a:r>
            <a:r>
              <a:rPr lang="en" sz="1800"/>
              <a:t> for IoT in rural India.</a:t>
            </a:r>
            <a:endParaRPr sz="1800"/>
          </a:p>
          <a:p>
            <a:pPr indent="-342900" lvl="0" marL="457200" rtl="0" algn="l">
              <a:spcBef>
                <a:spcPts val="1000"/>
              </a:spcBef>
              <a:spcAft>
                <a:spcPts val="1000"/>
              </a:spcAft>
              <a:buSzPts val="1800"/>
              <a:buChar char="❖"/>
            </a:pPr>
            <a:r>
              <a:rPr lang="en" sz="1800"/>
              <a:t>Use of </a:t>
            </a:r>
            <a:r>
              <a:rPr lang="en" sz="1800" u="sng">
                <a:solidFill>
                  <a:schemeClr val="hlink"/>
                </a:solidFill>
                <a:hlinkClick r:id="rId3"/>
              </a:rPr>
              <a:t>LPWAN</a:t>
            </a:r>
            <a:r>
              <a:rPr lang="en" sz="1800"/>
              <a:t>(Low Power Wide Area Network).</a:t>
            </a:r>
            <a:endParaRPr sz="1800"/>
          </a:p>
        </p:txBody>
      </p:sp>
      <p:sp>
        <p:nvSpPr>
          <p:cNvPr id="766" name="Google Shape;766;p102"/>
          <p:cNvSpPr txBox="1"/>
          <p:nvPr/>
        </p:nvSpPr>
        <p:spPr>
          <a:xfrm>
            <a:off x="641400" y="3855550"/>
            <a:ext cx="809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 small demo :- </a:t>
            </a:r>
            <a:r>
              <a:rPr lang="en" sz="1800">
                <a:solidFill>
                  <a:srgbClr val="4A86E8"/>
                </a:solidFill>
                <a:uFill>
                  <a:noFill/>
                </a:uFill>
                <a:hlinkClick r:id="rId4">
                  <a:extLst>
                    <a:ext uri="{A12FA001-AC4F-418D-AE19-62706E023703}">
                      <ahyp:hlinkClr val="tx"/>
                    </a:ext>
                  </a:extLst>
                </a:hlinkClick>
              </a:rPr>
              <a:t>https://ejalshakti.gov.in/jjmreport/IoTMonitoring.aspx</a:t>
            </a:r>
            <a:endParaRPr sz="1800">
              <a:solidFill>
                <a:srgbClr val="4A86E8"/>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of ICT</a:t>
            </a:r>
            <a:endParaRPr/>
          </a:p>
        </p:txBody>
      </p:sp>
      <p:sp>
        <p:nvSpPr>
          <p:cNvPr id="772" name="Google Shape;772;p103"/>
          <p:cNvSpPr txBox="1"/>
          <p:nvPr/>
        </p:nvSpPr>
        <p:spPr>
          <a:xfrm>
            <a:off x="439950" y="1386550"/>
            <a:ext cx="8035800" cy="3386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t>Introduction of IoT Technology.</a:t>
            </a:r>
            <a:endParaRPr sz="1800"/>
          </a:p>
          <a:p>
            <a:pPr indent="-342900" lvl="0" marL="457200" rtl="0" algn="l">
              <a:spcBef>
                <a:spcPts val="1000"/>
              </a:spcBef>
              <a:spcAft>
                <a:spcPts val="0"/>
              </a:spcAft>
              <a:buSzPts val="1800"/>
              <a:buFont typeface="Roboto"/>
              <a:buChar char="❖"/>
            </a:pPr>
            <a:r>
              <a:rPr lang="en" sz="1800"/>
              <a:t>It has boosted Government’s </a:t>
            </a:r>
            <a:r>
              <a:rPr lang="en" sz="1800"/>
              <a:t>Atma Nirbhar</a:t>
            </a:r>
            <a:r>
              <a:rPr lang="en" sz="1800"/>
              <a:t> Bharat programme.</a:t>
            </a:r>
            <a:endParaRPr sz="1800"/>
          </a:p>
          <a:p>
            <a:pPr indent="-342900" lvl="0" marL="457200" rtl="0" algn="l">
              <a:spcBef>
                <a:spcPts val="1000"/>
              </a:spcBef>
              <a:spcAft>
                <a:spcPts val="0"/>
              </a:spcAft>
              <a:buSzPts val="1800"/>
              <a:buChar char="❖"/>
            </a:pPr>
            <a:r>
              <a:rPr lang="en" sz="1800"/>
              <a:t>Network of sensors used to collect data.</a:t>
            </a:r>
            <a:endParaRPr sz="1800"/>
          </a:p>
          <a:p>
            <a:pPr indent="-342900" lvl="0" marL="457200" rtl="0" algn="l">
              <a:spcBef>
                <a:spcPts val="1000"/>
              </a:spcBef>
              <a:spcAft>
                <a:spcPts val="0"/>
              </a:spcAft>
              <a:buSzPts val="1800"/>
              <a:buChar char="❖"/>
            </a:pPr>
            <a:r>
              <a:rPr lang="en" sz="1800"/>
              <a:t>Integration of Data with GIS(Geographical Information System).</a:t>
            </a:r>
            <a:endParaRPr sz="1800"/>
          </a:p>
          <a:p>
            <a:pPr indent="-342900" lvl="0" marL="457200" rtl="0" algn="l">
              <a:spcBef>
                <a:spcPts val="1000"/>
              </a:spcBef>
              <a:spcAft>
                <a:spcPts val="0"/>
              </a:spcAft>
              <a:buSzPts val="1800"/>
              <a:buChar char="❖"/>
            </a:pPr>
            <a:r>
              <a:rPr lang="en" sz="1800"/>
              <a:t>Monitoring and analysis using state of the art tools such as Microsoft’s Power BI.</a:t>
            </a:r>
            <a:endParaRPr sz="1800"/>
          </a:p>
          <a:p>
            <a:pPr indent="-342900" lvl="0" marL="457200" rtl="0" algn="l">
              <a:spcBef>
                <a:spcPts val="1000"/>
              </a:spcBef>
              <a:spcAft>
                <a:spcPts val="0"/>
              </a:spcAft>
              <a:buSzPts val="1800"/>
              <a:buChar char="❖"/>
            </a:pPr>
            <a:r>
              <a:rPr lang="en" sz="1800"/>
              <a:t>Further Automation is being done by integrating the analytical tools with intelligent alert systems such CAP.</a:t>
            </a:r>
            <a:endParaRPr sz="1800"/>
          </a:p>
          <a:p>
            <a:pPr indent="0" lvl="0" marL="457200" rtl="0" algn="l">
              <a:spcBef>
                <a:spcPts val="1000"/>
              </a:spcBef>
              <a:spcAft>
                <a:spcPts val="0"/>
              </a:spcAft>
              <a:buNone/>
            </a:pPr>
            <a:r>
              <a:t/>
            </a:r>
            <a:endParaRPr>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778" name="Google Shape;778;p104"/>
          <p:cNvSpPr txBox="1"/>
          <p:nvPr/>
        </p:nvSpPr>
        <p:spPr>
          <a:xfrm>
            <a:off x="310875" y="1232175"/>
            <a:ext cx="8520900" cy="3492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A0A0A"/>
              </a:buClr>
              <a:buSzPts val="1400"/>
              <a:buChar char="●"/>
            </a:pPr>
            <a:r>
              <a:rPr lang="en">
                <a:solidFill>
                  <a:srgbClr val="4A86E8"/>
                </a:solidFill>
                <a:uFill>
                  <a:noFill/>
                </a:uFill>
                <a:hlinkClick r:id="rId3">
                  <a:extLst>
                    <a:ext uri="{A12FA001-AC4F-418D-AE19-62706E023703}">
                      <ahyp:hlinkClr val="tx"/>
                    </a:ext>
                  </a:extLst>
                </a:hlinkClick>
              </a:rPr>
              <a:t>https://ficci.in/spdocument/23092/Future-of-IoT.pdf</a:t>
            </a:r>
            <a:endParaRPr>
              <a:solidFill>
                <a:srgbClr val="4A86E8"/>
              </a:solidFill>
            </a:endParaRPr>
          </a:p>
          <a:p>
            <a:pPr indent="-317500" lvl="0" marL="457200" rtl="0" algn="l">
              <a:spcBef>
                <a:spcPts val="0"/>
              </a:spcBef>
              <a:spcAft>
                <a:spcPts val="0"/>
              </a:spcAft>
              <a:buClr>
                <a:srgbClr val="0A0A0A"/>
              </a:buClr>
              <a:buSzPts val="1400"/>
              <a:buChar char="●"/>
            </a:pPr>
            <a:r>
              <a:rPr lang="en">
                <a:solidFill>
                  <a:srgbClr val="4A86E8"/>
                </a:solidFill>
                <a:uFill>
                  <a:noFill/>
                </a:uFill>
                <a:hlinkClick r:id="rId4">
                  <a:extLst>
                    <a:ext uri="{A12FA001-AC4F-418D-AE19-62706E023703}">
                      <ahyp:hlinkClr val="tx"/>
                    </a:ext>
                  </a:extLst>
                </a:hlinkClick>
              </a:rPr>
              <a:t>https://pib.gov.in/PressReleasePage.aspx?PRID=1708701</a:t>
            </a:r>
            <a:endParaRPr>
              <a:solidFill>
                <a:srgbClr val="4A86E8"/>
              </a:solidFill>
            </a:endParaRPr>
          </a:p>
          <a:p>
            <a:pPr indent="-317500" lvl="0" marL="457200" rtl="0" algn="l">
              <a:spcBef>
                <a:spcPts val="0"/>
              </a:spcBef>
              <a:spcAft>
                <a:spcPts val="0"/>
              </a:spcAft>
              <a:buClr>
                <a:srgbClr val="0A0A0A"/>
              </a:buClr>
              <a:buSzPts val="1400"/>
              <a:buChar char="●"/>
            </a:pPr>
            <a:r>
              <a:rPr lang="en">
                <a:solidFill>
                  <a:srgbClr val="4A86E8"/>
                </a:solidFill>
                <a:uFill>
                  <a:noFill/>
                </a:uFill>
                <a:hlinkClick r:id="rId5">
                  <a:extLst>
                    <a:ext uri="{A12FA001-AC4F-418D-AE19-62706E023703}">
                      <ahyp:hlinkClr val="tx"/>
                    </a:ext>
                  </a:extLst>
                </a:hlinkClick>
              </a:rPr>
              <a:t>https://www.wateronline.com/doc/digitizing-the-water-sector-an-opportunity-to-improve-water-quality-0001</a:t>
            </a:r>
            <a:endParaRPr>
              <a:solidFill>
                <a:srgbClr val="4A86E8"/>
              </a:solidFill>
            </a:endParaRPr>
          </a:p>
          <a:p>
            <a:pPr indent="-317500" lvl="0" marL="457200" rtl="0" algn="l">
              <a:lnSpc>
                <a:spcPct val="115000"/>
              </a:lnSpc>
              <a:spcBef>
                <a:spcPts val="0"/>
              </a:spcBef>
              <a:spcAft>
                <a:spcPts val="0"/>
              </a:spcAft>
              <a:buClr>
                <a:srgbClr val="0A0A0A"/>
              </a:buClr>
              <a:buSzPts val="1400"/>
              <a:buChar char="●"/>
            </a:pPr>
            <a:r>
              <a:rPr lang="en">
                <a:solidFill>
                  <a:srgbClr val="4A86E8"/>
                </a:solidFill>
                <a:uFill>
                  <a:noFill/>
                </a:uFill>
                <a:hlinkClick r:id="rId6">
                  <a:extLst>
                    <a:ext uri="{A12FA001-AC4F-418D-AE19-62706E023703}">
                      <ahyp:hlinkClr val="tx"/>
                    </a:ext>
                  </a:extLst>
                </a:hlinkClick>
              </a:rPr>
              <a:t>https://www.agrifarming.in/future-of-iot-in-agriculture-in-india-iot-challenges-benefits</a:t>
            </a:r>
            <a:endParaRPr>
              <a:solidFill>
                <a:srgbClr val="4A86E8"/>
              </a:solidFill>
            </a:endParaRPr>
          </a:p>
          <a:p>
            <a:pPr indent="-317500" lvl="0" marL="457200" rtl="0" algn="l">
              <a:lnSpc>
                <a:spcPct val="115000"/>
              </a:lnSpc>
              <a:spcBef>
                <a:spcPts val="0"/>
              </a:spcBef>
              <a:spcAft>
                <a:spcPts val="0"/>
              </a:spcAft>
              <a:buClr>
                <a:srgbClr val="0A0A0A"/>
              </a:buClr>
              <a:buSzPts val="1400"/>
              <a:buChar char="●"/>
            </a:pPr>
            <a:r>
              <a:rPr lang="en">
                <a:solidFill>
                  <a:srgbClr val="4A86E8"/>
                </a:solidFill>
                <a:uFill>
                  <a:noFill/>
                </a:uFill>
                <a:hlinkClick r:id="rId7">
                  <a:extLst>
                    <a:ext uri="{A12FA001-AC4F-418D-AE19-62706E023703}">
                      <ahyp:hlinkClr val="tx"/>
                    </a:ext>
                  </a:extLst>
                </a:hlinkClick>
              </a:rPr>
              <a:t>https://easternpeak.com/blog/iot-in-agriculture-technology-use-cases-for-smart-farming-and-challenges-to-consider/</a:t>
            </a:r>
            <a:endParaRPr>
              <a:solidFill>
                <a:srgbClr val="4A86E8"/>
              </a:solidFill>
            </a:endParaRPr>
          </a:p>
          <a:p>
            <a:pPr indent="-317500" lvl="0" marL="457200" rtl="0" algn="l">
              <a:lnSpc>
                <a:spcPct val="115000"/>
              </a:lnSpc>
              <a:spcBef>
                <a:spcPts val="0"/>
              </a:spcBef>
              <a:spcAft>
                <a:spcPts val="0"/>
              </a:spcAft>
              <a:buClr>
                <a:srgbClr val="0A0A0A"/>
              </a:buClr>
              <a:buSzPts val="1400"/>
              <a:buChar char="●"/>
            </a:pPr>
            <a:r>
              <a:rPr lang="en">
                <a:solidFill>
                  <a:srgbClr val="4A86E8"/>
                </a:solidFill>
                <a:uFill>
                  <a:noFill/>
                </a:uFill>
                <a:hlinkClick r:id="rId8">
                  <a:extLst>
                    <a:ext uri="{A12FA001-AC4F-418D-AE19-62706E023703}">
                      <ahyp:hlinkClr val="tx"/>
                    </a:ext>
                  </a:extLst>
                </a:hlinkClick>
              </a:rPr>
              <a:t>https://www.prescouter.com/2017/06/internet-of-underwater-things/</a:t>
            </a:r>
            <a:endParaRPr>
              <a:solidFill>
                <a:srgbClr val="4A86E8"/>
              </a:solidFill>
            </a:endParaRPr>
          </a:p>
          <a:p>
            <a:pPr indent="-317500" lvl="0" marL="457200" rtl="0" algn="l">
              <a:lnSpc>
                <a:spcPct val="115000"/>
              </a:lnSpc>
              <a:spcBef>
                <a:spcPts val="0"/>
              </a:spcBef>
              <a:spcAft>
                <a:spcPts val="0"/>
              </a:spcAft>
              <a:buClr>
                <a:srgbClr val="0A0A0A"/>
              </a:buClr>
              <a:buSzPts val="1400"/>
              <a:buChar char="●"/>
            </a:pPr>
            <a:r>
              <a:rPr lang="en">
                <a:solidFill>
                  <a:srgbClr val="4A86E8"/>
                </a:solidFill>
                <a:uFill>
                  <a:noFill/>
                </a:uFill>
                <a:hlinkClick r:id="rId9">
                  <a:extLst>
                    <a:ext uri="{A12FA001-AC4F-418D-AE19-62706E023703}">
                      <ahyp:hlinkClr val="tx"/>
                    </a:ext>
                  </a:extLst>
                </a:hlinkClick>
              </a:rPr>
              <a:t>https://www.financialexpress.com/industry/industry-4-0-technology-the-key-game-changer-for-indian-manufacturing-sector/2199098/</a:t>
            </a:r>
            <a:endParaRPr>
              <a:solidFill>
                <a:srgbClr val="4A86E8"/>
              </a:solidFill>
            </a:endParaRPr>
          </a:p>
          <a:p>
            <a:pPr indent="-317500" lvl="0" marL="457200" rtl="0" algn="l">
              <a:lnSpc>
                <a:spcPct val="115000"/>
              </a:lnSpc>
              <a:spcBef>
                <a:spcPts val="0"/>
              </a:spcBef>
              <a:spcAft>
                <a:spcPts val="0"/>
              </a:spcAft>
              <a:buClr>
                <a:srgbClr val="0A0A0A"/>
              </a:buClr>
              <a:buSzPts val="1400"/>
              <a:buChar char="●"/>
            </a:pPr>
            <a:r>
              <a:rPr lang="en">
                <a:solidFill>
                  <a:srgbClr val="4A86E8"/>
                </a:solidFill>
                <a:uFill>
                  <a:noFill/>
                </a:uFill>
                <a:hlinkClick r:id="rId10">
                  <a:extLst>
                    <a:ext uri="{A12FA001-AC4F-418D-AE19-62706E023703}">
                      <ahyp:hlinkClr val="tx"/>
                    </a:ext>
                  </a:extLst>
                </a:hlinkClick>
              </a:rPr>
              <a:t>https://www.dqindia.com/rising-importance-iot-indian-manufacturing-sector/</a:t>
            </a:r>
            <a:endParaRPr>
              <a:solidFill>
                <a:srgbClr val="4A86E8"/>
              </a:solidFill>
            </a:endParaRPr>
          </a:p>
          <a:p>
            <a:pPr indent="-317500" lvl="0" marL="457200" rtl="0" algn="l">
              <a:lnSpc>
                <a:spcPct val="115000"/>
              </a:lnSpc>
              <a:spcBef>
                <a:spcPts val="0"/>
              </a:spcBef>
              <a:spcAft>
                <a:spcPts val="0"/>
              </a:spcAft>
              <a:buClr>
                <a:srgbClr val="0A0A0A"/>
              </a:buClr>
              <a:buSzPts val="1400"/>
              <a:buChar char="●"/>
            </a:pPr>
            <a:r>
              <a:rPr lang="en">
                <a:solidFill>
                  <a:srgbClr val="4A86E8"/>
                </a:solidFill>
                <a:uFill>
                  <a:noFill/>
                </a:uFill>
                <a:hlinkClick r:id="rId11">
                  <a:extLst>
                    <a:ext uri="{A12FA001-AC4F-418D-AE19-62706E023703}">
                      <ahyp:hlinkClr val="tx"/>
                    </a:ext>
                  </a:extLst>
                </a:hlinkClick>
              </a:rPr>
              <a:t>https://www.digiteum.com/iot-green-energy/</a:t>
            </a:r>
            <a:endParaRPr>
              <a:solidFill>
                <a:srgbClr val="4A86E8"/>
              </a:solidFill>
            </a:endParaRPr>
          </a:p>
          <a:p>
            <a:pPr indent="-317500" lvl="0" marL="457200" rtl="0" algn="l">
              <a:lnSpc>
                <a:spcPct val="115000"/>
              </a:lnSpc>
              <a:spcBef>
                <a:spcPts val="0"/>
              </a:spcBef>
              <a:spcAft>
                <a:spcPts val="0"/>
              </a:spcAft>
              <a:buClr>
                <a:srgbClr val="0A0A0A"/>
              </a:buClr>
              <a:buSzPts val="1400"/>
              <a:buChar char="●"/>
            </a:pPr>
            <a:r>
              <a:rPr lang="en">
                <a:solidFill>
                  <a:srgbClr val="4A86E8"/>
                </a:solidFill>
              </a:rPr>
              <a:t>http://fp7-sunrise.eu/index.php</a:t>
            </a:r>
            <a:endParaRPr>
              <a:solidFill>
                <a:srgbClr val="4A86E8"/>
              </a:solidFill>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5"/>
          <p:cNvSpPr txBox="1"/>
          <p:nvPr>
            <p:ph type="ctrTitle"/>
          </p:nvPr>
        </p:nvSpPr>
        <p:spPr>
          <a:xfrm>
            <a:off x="460950" y="244839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100"/>
              <a:t>Got Any </a:t>
            </a:r>
            <a:r>
              <a:rPr lang="en" sz="7100"/>
              <a:t>Questions?</a:t>
            </a:r>
            <a:r>
              <a:rPr lang="en" sz="7100"/>
              <a:t> </a:t>
            </a:r>
            <a:endParaRPr sz="7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idx="1" type="body"/>
          </p:nvPr>
        </p:nvSpPr>
        <p:spPr>
          <a:xfrm>
            <a:off x="1394975" y="4165100"/>
            <a:ext cx="5998800" cy="59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17 SDGs</a:t>
            </a:r>
            <a:endParaRPr b="1"/>
          </a:p>
        </p:txBody>
      </p:sp>
      <p:pic>
        <p:nvPicPr>
          <p:cNvPr id="244" name="Google Shape;244;p43"/>
          <p:cNvPicPr preferRelativeResize="0"/>
          <p:nvPr/>
        </p:nvPicPr>
        <p:blipFill>
          <a:blip r:embed="rId3">
            <a:alphaModFix/>
          </a:blip>
          <a:stretch>
            <a:fillRect/>
          </a:stretch>
        </p:blipFill>
        <p:spPr>
          <a:xfrm>
            <a:off x="1302675" y="133700"/>
            <a:ext cx="6368147" cy="392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Effect Of IoT on Sustainability		</a:t>
            </a:r>
            <a:endParaRPr b="1"/>
          </a:p>
        </p:txBody>
      </p:sp>
      <p:sp>
        <p:nvSpPr>
          <p:cNvPr id="250" name="Google Shape;250;p4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1650">
                <a:solidFill>
                  <a:srgbClr val="141414"/>
                </a:solidFill>
                <a:latin typeface="Arial"/>
                <a:ea typeface="Arial"/>
                <a:cs typeface="Arial"/>
                <a:sym typeface="Arial"/>
              </a:rPr>
              <a:t>Technology has driven global prosperity for centuries. Unfortunately, it has brought severe side effects</a:t>
            </a:r>
            <a:br>
              <a:rPr lang="en" sz="1650">
                <a:solidFill>
                  <a:srgbClr val="141414"/>
                </a:solidFill>
                <a:latin typeface="Arial"/>
                <a:ea typeface="Arial"/>
                <a:cs typeface="Arial"/>
                <a:sym typeface="Arial"/>
              </a:rPr>
            </a:br>
            <a:r>
              <a:rPr lang="en" sz="1650">
                <a:solidFill>
                  <a:srgbClr val="141414"/>
                </a:solidFill>
                <a:latin typeface="Arial"/>
                <a:ea typeface="Arial"/>
                <a:cs typeface="Arial"/>
                <a:sym typeface="Arial"/>
              </a:rPr>
              <a:t>Eg: CO2 emissions, Water Pollution, Poor Mental Health.</a:t>
            </a:r>
            <a:endParaRPr sz="1650">
              <a:solidFill>
                <a:srgbClr val="141414"/>
              </a:solidFill>
              <a:latin typeface="Arial"/>
              <a:ea typeface="Arial"/>
              <a:cs typeface="Arial"/>
              <a:sym typeface="Arial"/>
            </a:endParaRPr>
          </a:p>
          <a:p>
            <a:pPr indent="-333375" lvl="0" marL="457200" rtl="0" algn="l">
              <a:spcBef>
                <a:spcPts val="0"/>
              </a:spcBef>
              <a:spcAft>
                <a:spcPts val="0"/>
              </a:spcAft>
              <a:buClr>
                <a:srgbClr val="141414"/>
              </a:buClr>
              <a:buSzPts val="1650"/>
              <a:buFont typeface="Arial"/>
              <a:buChar char="❖"/>
            </a:pPr>
            <a:r>
              <a:rPr lang="en" sz="1650">
                <a:solidFill>
                  <a:srgbClr val="141414"/>
                </a:solidFill>
                <a:latin typeface="Arial"/>
                <a:ea typeface="Arial"/>
                <a:cs typeface="Arial"/>
                <a:sym typeface="Arial"/>
              </a:rPr>
              <a:t>We have to use clean energy like (sun, wind).</a:t>
            </a:r>
            <a:endParaRPr sz="1650">
              <a:solidFill>
                <a:srgbClr val="141414"/>
              </a:solidFill>
              <a:latin typeface="Arial"/>
              <a:ea typeface="Arial"/>
              <a:cs typeface="Arial"/>
              <a:sym typeface="Arial"/>
            </a:endParaRPr>
          </a:p>
          <a:p>
            <a:pPr indent="-333375" lvl="0" marL="457200" rtl="0" algn="l">
              <a:spcBef>
                <a:spcPts val="0"/>
              </a:spcBef>
              <a:spcAft>
                <a:spcPts val="0"/>
              </a:spcAft>
              <a:buClr>
                <a:srgbClr val="141414"/>
              </a:buClr>
              <a:buSzPts val="1650"/>
              <a:buFont typeface="Arial"/>
              <a:buChar char="❖"/>
            </a:pPr>
            <a:r>
              <a:rPr lang="en" sz="1650">
                <a:solidFill>
                  <a:srgbClr val="141414"/>
                </a:solidFill>
                <a:latin typeface="Arial"/>
                <a:ea typeface="Arial"/>
                <a:cs typeface="Arial"/>
                <a:sym typeface="Arial"/>
              </a:rPr>
              <a:t>Many org like tesla are standing with development with sustainable energy, elon musk says CO2 reduction is a key goal.</a:t>
            </a:r>
            <a:endParaRPr sz="1650">
              <a:solidFill>
                <a:srgbClr val="141414"/>
              </a:solidFill>
              <a:latin typeface="Arial"/>
              <a:ea typeface="Arial"/>
              <a:cs typeface="Arial"/>
              <a:sym typeface="Arial"/>
            </a:endParaRPr>
          </a:p>
          <a:p>
            <a:pPr indent="-333375" lvl="0" marL="457200" rtl="0" algn="l">
              <a:spcBef>
                <a:spcPts val="0"/>
              </a:spcBef>
              <a:spcAft>
                <a:spcPts val="0"/>
              </a:spcAft>
              <a:buClr>
                <a:srgbClr val="141414"/>
              </a:buClr>
              <a:buSzPts val="1650"/>
              <a:buFont typeface="Arial"/>
              <a:buChar char="❖"/>
            </a:pPr>
            <a:r>
              <a:rPr lang="en" sz="1650">
                <a:solidFill>
                  <a:srgbClr val="141414"/>
                </a:solidFill>
                <a:latin typeface="Arial"/>
                <a:ea typeface="Arial"/>
                <a:cs typeface="Arial"/>
                <a:sym typeface="Arial"/>
              </a:rPr>
              <a:t>The </a:t>
            </a:r>
            <a:r>
              <a:rPr b="1" lang="en" sz="1650">
                <a:solidFill>
                  <a:srgbClr val="141414"/>
                </a:solidFill>
                <a:latin typeface="Arial"/>
                <a:ea typeface="Arial"/>
                <a:cs typeface="Arial"/>
                <a:sym typeface="Arial"/>
              </a:rPr>
              <a:t>Internet of Things </a:t>
            </a:r>
            <a:r>
              <a:rPr lang="en" sz="1650">
                <a:solidFill>
                  <a:srgbClr val="141414"/>
                </a:solidFill>
                <a:latin typeface="Arial"/>
                <a:ea typeface="Arial"/>
                <a:cs typeface="Arial"/>
                <a:sym typeface="Arial"/>
              </a:rPr>
              <a:t>(IoT) is a </a:t>
            </a:r>
            <a:r>
              <a:rPr b="1" lang="en" sz="1650">
                <a:solidFill>
                  <a:srgbClr val="141414"/>
                </a:solidFill>
                <a:latin typeface="Arial"/>
                <a:ea typeface="Arial"/>
                <a:cs typeface="Arial"/>
                <a:sym typeface="Arial"/>
              </a:rPr>
              <a:t>key</a:t>
            </a:r>
            <a:r>
              <a:rPr lang="en" sz="1650">
                <a:solidFill>
                  <a:srgbClr val="141414"/>
                </a:solidFill>
                <a:latin typeface="Arial"/>
                <a:ea typeface="Arial"/>
                <a:cs typeface="Arial"/>
                <a:sym typeface="Arial"/>
              </a:rPr>
              <a:t> focus.</a:t>
            </a:r>
            <a:endParaRPr sz="1650">
              <a:solidFill>
                <a:srgbClr val="141414"/>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5"/>
          <p:cNvSpPr txBox="1"/>
          <p:nvPr>
            <p:ph idx="1" type="body"/>
          </p:nvPr>
        </p:nvSpPr>
        <p:spPr>
          <a:xfrm>
            <a:off x="319500" y="4230575"/>
            <a:ext cx="8546100" cy="5988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1600">
                <a:solidFill>
                  <a:srgbClr val="141414"/>
                </a:solidFill>
                <a:latin typeface="Arial"/>
                <a:ea typeface="Arial"/>
                <a:cs typeface="Arial"/>
                <a:sym typeface="Arial"/>
              </a:rPr>
              <a:t> It is one of the 3 most impactful technological advancements we will see before 2030, acc to McKinsey. By 2025, the IoT's economic impact will be around </a:t>
            </a:r>
            <a:r>
              <a:rPr b="1" lang="en">
                <a:solidFill>
                  <a:schemeClr val="dk1"/>
                </a:solidFill>
                <a:latin typeface="Arial"/>
                <a:ea typeface="Arial"/>
                <a:cs typeface="Arial"/>
                <a:sym typeface="Arial"/>
              </a:rPr>
              <a:t>$11.1 trillion - 14%</a:t>
            </a:r>
            <a:r>
              <a:rPr lang="en" sz="1600">
                <a:solidFill>
                  <a:srgbClr val="141414"/>
                </a:solidFill>
                <a:latin typeface="Arial"/>
                <a:ea typeface="Arial"/>
                <a:cs typeface="Arial"/>
                <a:sym typeface="Arial"/>
              </a:rPr>
              <a:t> of today's global GDP</a:t>
            </a:r>
            <a:endParaRPr sz="1600">
              <a:latin typeface="Arial"/>
              <a:ea typeface="Arial"/>
              <a:cs typeface="Arial"/>
              <a:sym typeface="Arial"/>
            </a:endParaRPr>
          </a:p>
        </p:txBody>
      </p:sp>
      <p:pic>
        <p:nvPicPr>
          <p:cNvPr id="256" name="Google Shape;256;p45"/>
          <p:cNvPicPr preferRelativeResize="0"/>
          <p:nvPr/>
        </p:nvPicPr>
        <p:blipFill>
          <a:blip r:embed="rId3">
            <a:alphaModFix/>
          </a:blip>
          <a:stretch>
            <a:fillRect/>
          </a:stretch>
        </p:blipFill>
        <p:spPr>
          <a:xfrm>
            <a:off x="1891825" y="239350"/>
            <a:ext cx="4787529" cy="3925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